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57" r:id="rId5"/>
    <p:sldId id="258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1504A0-9EF4-4461-BDA4-2D7B74B88F3D}" type="datetimeFigureOut">
              <a:rPr lang="nl-NL" smtClean="0"/>
              <a:t>14-2-2018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FCD5C4-BF65-4151-8314-7D4ADC2074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4593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aseline="0" dirty="0"/>
              <a:t>108 </a:t>
            </a:r>
            <a:r>
              <a:rPr lang="nl-NL" baseline="0" dirty="0" err="1"/>
              <a:t>Kbers</a:t>
            </a:r>
            <a:r>
              <a:rPr lang="nl-NL" baseline="0" dirty="0"/>
              <a:t> in 50 instellingen</a:t>
            </a:r>
          </a:p>
          <a:p>
            <a:r>
              <a:rPr lang="nl-NL" baseline="0" dirty="0"/>
              <a:t>Rood </a:t>
            </a:r>
            <a:r>
              <a:rPr lang="mr-IN" baseline="0" dirty="0"/>
              <a:t>–</a:t>
            </a:r>
            <a:r>
              <a:rPr lang="nl-NL" baseline="0" dirty="0"/>
              <a:t> nieuwe Kb en nieuw voor hun instelling</a:t>
            </a:r>
          </a:p>
          <a:p>
            <a:r>
              <a:rPr lang="nl-NL" baseline="0" dirty="0"/>
              <a:t>Groen </a:t>
            </a:r>
            <a:r>
              <a:rPr lang="mr-IN" baseline="0" dirty="0"/>
              <a:t>–</a:t>
            </a:r>
            <a:r>
              <a:rPr lang="nl-NL" baseline="0" dirty="0"/>
              <a:t> nieuwe KB en al collega KB </a:t>
            </a:r>
            <a:r>
              <a:rPr lang="nl-NL" baseline="0" dirty="0" err="1"/>
              <a:t>ers</a:t>
            </a:r>
            <a:r>
              <a:rPr lang="nl-NL" baseline="0" dirty="0"/>
              <a:t> in de instelling</a:t>
            </a:r>
          </a:p>
          <a:p>
            <a:r>
              <a:rPr lang="nl-NL" baseline="0" dirty="0"/>
              <a:t>Beide kleuren </a:t>
            </a:r>
            <a:r>
              <a:rPr lang="mr-IN" baseline="0" dirty="0"/>
              <a:t>–</a:t>
            </a:r>
            <a:r>
              <a:rPr lang="nl-NL" baseline="0" dirty="0"/>
              <a:t> oude </a:t>
            </a:r>
            <a:r>
              <a:rPr lang="nl-NL" baseline="0" dirty="0" err="1"/>
              <a:t>Kbers</a:t>
            </a:r>
            <a:r>
              <a:rPr lang="nl-NL" baseline="0" dirty="0"/>
              <a:t> zijn gestopt </a:t>
            </a:r>
            <a:r>
              <a:rPr lang="mr-IN" baseline="0" dirty="0"/>
              <a:t>–</a:t>
            </a:r>
            <a:r>
              <a:rPr lang="nl-NL" baseline="0" dirty="0"/>
              <a:t> in de instelling is KB werk bekend , wel  </a:t>
            </a:r>
            <a:r>
              <a:rPr lang="nl-NL" baseline="0" dirty="0" err="1"/>
              <a:t>neiuwe</a:t>
            </a:r>
            <a:r>
              <a:rPr lang="nl-NL" baseline="0" dirty="0"/>
              <a:t> groep </a:t>
            </a:r>
            <a:r>
              <a:rPr lang="nl-NL" baseline="0" dirty="0" err="1"/>
              <a:t>Kbers</a:t>
            </a:r>
            <a:r>
              <a:rPr lang="nl-NL" baseline="0" dirty="0"/>
              <a:t>. </a:t>
            </a:r>
          </a:p>
          <a:p>
            <a:r>
              <a:rPr lang="nl-NL" baseline="0" dirty="0" err="1"/>
              <a:t>Bravis</a:t>
            </a:r>
            <a:r>
              <a:rPr lang="nl-NL" baseline="0" dirty="0"/>
              <a:t> </a:t>
            </a:r>
          </a:p>
          <a:p>
            <a:r>
              <a:rPr lang="nl-NL" baseline="0" dirty="0"/>
              <a:t>De groene stippen zijn nog niet aangepast aan de lijst. </a:t>
            </a:r>
            <a:endParaRPr lang="nl-NL" dirty="0"/>
          </a:p>
          <a:p>
            <a:endParaRPr lang="nl-NL" dirty="0"/>
          </a:p>
          <a:p>
            <a:r>
              <a:rPr lang="nl-NL" dirty="0"/>
              <a:t>RSZK</a:t>
            </a:r>
            <a:r>
              <a:rPr lang="nl-NL" baseline="0" dirty="0"/>
              <a:t> </a:t>
            </a:r>
            <a:r>
              <a:rPr lang="mr-IN" baseline="0" dirty="0"/>
              <a:t>–</a:t>
            </a:r>
            <a:r>
              <a:rPr lang="nl-NL" baseline="0" dirty="0"/>
              <a:t> regionale stichting zorgcentra de Kempen</a:t>
            </a:r>
          </a:p>
          <a:p>
            <a:r>
              <a:rPr lang="nl-NL" baseline="0" dirty="0"/>
              <a:t>ZGE </a:t>
            </a:r>
            <a:r>
              <a:rPr lang="mr-IN" baseline="0" dirty="0"/>
              <a:t>–</a:t>
            </a:r>
            <a:r>
              <a:rPr lang="nl-NL" baseline="0" dirty="0"/>
              <a:t> zorggroep </a:t>
            </a:r>
            <a:r>
              <a:rPr lang="nl-NL" baseline="0" dirty="0" err="1"/>
              <a:t>Elde</a:t>
            </a:r>
            <a:r>
              <a:rPr lang="nl-NL" baseline="0" dirty="0"/>
              <a:t> </a:t>
            </a:r>
          </a:p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24805D-D4AE-4A43-83C5-419A7F5B2513}" type="slidenum">
              <a:rPr lang="nl-NL" smtClean="0"/>
              <a:pPr>
                <a:defRPr/>
              </a:pPr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2918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  <a:p>
            <a:r>
              <a:rPr lang="nl-NL" baseline="0" dirty="0"/>
              <a:t>Rood </a:t>
            </a:r>
            <a:r>
              <a:rPr lang="mr-IN" baseline="0" dirty="0"/>
              <a:t>–</a:t>
            </a:r>
            <a:r>
              <a:rPr lang="nl-NL" baseline="0" dirty="0"/>
              <a:t> nieuwe Kb en nieuw voor hun instelling</a:t>
            </a:r>
          </a:p>
          <a:p>
            <a:r>
              <a:rPr lang="nl-NL" baseline="0" dirty="0"/>
              <a:t>Groen </a:t>
            </a:r>
            <a:r>
              <a:rPr lang="mr-IN" baseline="0" dirty="0"/>
              <a:t>–</a:t>
            </a:r>
            <a:r>
              <a:rPr lang="nl-NL" baseline="0" dirty="0"/>
              <a:t> nieuwe KB en al collega KB </a:t>
            </a:r>
            <a:r>
              <a:rPr lang="nl-NL" baseline="0" dirty="0" err="1"/>
              <a:t>ers</a:t>
            </a:r>
            <a:r>
              <a:rPr lang="nl-NL" baseline="0" dirty="0"/>
              <a:t> in de instelling</a:t>
            </a:r>
          </a:p>
          <a:p>
            <a:r>
              <a:rPr lang="nl-NL" baseline="0" dirty="0"/>
              <a:t>Beide kleuren </a:t>
            </a:r>
            <a:r>
              <a:rPr lang="mr-IN" baseline="0" dirty="0"/>
              <a:t>–</a:t>
            </a:r>
            <a:r>
              <a:rPr lang="nl-NL" baseline="0" dirty="0"/>
              <a:t> oude </a:t>
            </a:r>
            <a:r>
              <a:rPr lang="nl-NL" baseline="0" dirty="0" err="1"/>
              <a:t>Kbers</a:t>
            </a:r>
            <a:r>
              <a:rPr lang="nl-NL" baseline="0" dirty="0"/>
              <a:t> zijn gestopt </a:t>
            </a:r>
            <a:r>
              <a:rPr lang="mr-IN" baseline="0" dirty="0"/>
              <a:t>–</a:t>
            </a:r>
            <a:r>
              <a:rPr lang="nl-NL" baseline="0" dirty="0"/>
              <a:t> in de instelling is KB werk bekend , wel  </a:t>
            </a:r>
            <a:r>
              <a:rPr lang="nl-NL" baseline="0" dirty="0" err="1"/>
              <a:t>neiuwe</a:t>
            </a:r>
            <a:r>
              <a:rPr lang="nl-NL" baseline="0" dirty="0"/>
              <a:t> groep </a:t>
            </a:r>
            <a:r>
              <a:rPr lang="nl-NL" baseline="0" dirty="0" err="1"/>
              <a:t>Kbers</a:t>
            </a:r>
            <a:r>
              <a:rPr lang="nl-NL" baseline="0" dirty="0"/>
              <a:t>. </a:t>
            </a:r>
          </a:p>
          <a:p>
            <a:r>
              <a:rPr lang="nl-NL" baseline="0" dirty="0" err="1"/>
              <a:t>Bravis</a:t>
            </a:r>
            <a:r>
              <a:rPr lang="nl-NL" baseline="0" dirty="0"/>
              <a:t> ? Tante </a:t>
            </a:r>
            <a:r>
              <a:rPr lang="mr-IN" baseline="0" dirty="0"/>
              <a:t>…</a:t>
            </a:r>
            <a:endParaRPr lang="nl-NL" baseline="0" dirty="0"/>
          </a:p>
          <a:p>
            <a:r>
              <a:rPr lang="nl-NL" baseline="0" dirty="0"/>
              <a:t>De groene stippen zijn nog niet aangepast aan de lijst. </a:t>
            </a:r>
            <a:endParaRPr lang="nl-NL" dirty="0"/>
          </a:p>
          <a:p>
            <a:endParaRPr lang="nl-NL" dirty="0"/>
          </a:p>
          <a:p>
            <a:r>
              <a:rPr lang="nl-NL" dirty="0"/>
              <a:t>RSZK</a:t>
            </a:r>
            <a:r>
              <a:rPr lang="nl-NL" baseline="0" dirty="0"/>
              <a:t> </a:t>
            </a:r>
            <a:r>
              <a:rPr lang="mr-IN" baseline="0" dirty="0"/>
              <a:t>–</a:t>
            </a:r>
            <a:r>
              <a:rPr lang="nl-NL" baseline="0" dirty="0"/>
              <a:t> regionale stichting zorgcentra de Kempen</a:t>
            </a:r>
          </a:p>
          <a:p>
            <a:r>
              <a:rPr lang="nl-NL" baseline="0" dirty="0"/>
              <a:t>ZGE </a:t>
            </a:r>
            <a:r>
              <a:rPr lang="mr-IN" baseline="0" dirty="0"/>
              <a:t>–</a:t>
            </a:r>
            <a:r>
              <a:rPr lang="nl-NL" baseline="0" dirty="0"/>
              <a:t> zorggroep </a:t>
            </a:r>
            <a:r>
              <a:rPr lang="nl-NL" baseline="0" dirty="0" err="1"/>
              <a:t>Elde</a:t>
            </a:r>
            <a:r>
              <a:rPr lang="nl-NL" baseline="0" dirty="0"/>
              <a:t> </a:t>
            </a:r>
          </a:p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24805D-D4AE-4A43-83C5-419A7F5B2513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6766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DAA8-8227-475C-BCCC-3EE24CFD3C26}" type="datetimeFigureOut">
              <a:rPr lang="nl-NL" smtClean="0"/>
              <a:t>14-2-2018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0DA-A041-4448-8183-2BC196ECE8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5951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DAA8-8227-475C-BCCC-3EE24CFD3C26}" type="datetimeFigureOut">
              <a:rPr lang="nl-NL" smtClean="0"/>
              <a:t>14-2-2018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0DA-A041-4448-8183-2BC196ECE8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3154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DAA8-8227-475C-BCCC-3EE24CFD3C26}" type="datetimeFigureOut">
              <a:rPr lang="nl-NL" smtClean="0"/>
              <a:t>14-2-2018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0DA-A041-4448-8183-2BC196ECE8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3312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DAA8-8227-475C-BCCC-3EE24CFD3C26}" type="datetimeFigureOut">
              <a:rPr lang="nl-NL" smtClean="0"/>
              <a:t>14-2-2018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0DA-A041-4448-8183-2BC196ECE8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7414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DAA8-8227-475C-BCCC-3EE24CFD3C26}" type="datetimeFigureOut">
              <a:rPr lang="nl-NL" smtClean="0"/>
              <a:t>14-2-2018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0DA-A041-4448-8183-2BC196ECE8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4318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DAA8-8227-475C-BCCC-3EE24CFD3C26}" type="datetimeFigureOut">
              <a:rPr lang="nl-NL" smtClean="0"/>
              <a:t>14-2-2018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0DA-A041-4448-8183-2BC196ECE8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1375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DAA8-8227-475C-BCCC-3EE24CFD3C26}" type="datetimeFigureOut">
              <a:rPr lang="nl-NL" smtClean="0"/>
              <a:t>14-2-2018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0DA-A041-4448-8183-2BC196ECE8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8286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DAA8-8227-475C-BCCC-3EE24CFD3C26}" type="datetimeFigureOut">
              <a:rPr lang="nl-NL" smtClean="0"/>
              <a:t>14-2-2018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0DA-A041-4448-8183-2BC196ECE8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2317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DAA8-8227-475C-BCCC-3EE24CFD3C26}" type="datetimeFigureOut">
              <a:rPr lang="nl-NL" smtClean="0"/>
              <a:t>14-2-2018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0DA-A041-4448-8183-2BC196ECE8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3890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DAA8-8227-475C-BCCC-3EE24CFD3C26}" type="datetimeFigureOut">
              <a:rPr lang="nl-NL" smtClean="0"/>
              <a:t>14-2-2018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0DA-A041-4448-8183-2BC196ECE8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5497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DAA8-8227-475C-BCCC-3EE24CFD3C26}" type="datetimeFigureOut">
              <a:rPr lang="nl-NL" smtClean="0"/>
              <a:t>14-2-2018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0DA-A041-4448-8183-2BC196ECE8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3246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4DAA8-8227-475C-BCCC-3EE24CFD3C26}" type="datetimeFigureOut">
              <a:rPr lang="nl-NL" smtClean="0"/>
              <a:t>14-2-2018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0D0DA-A041-4448-8183-2BC196ECE8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0230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hthoek 83"/>
          <p:cNvSpPr/>
          <p:nvPr/>
        </p:nvSpPr>
        <p:spPr>
          <a:xfrm>
            <a:off x="9408368" y="-243408"/>
            <a:ext cx="1519122" cy="129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1" name="Afbeelding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1" y="-58482"/>
            <a:ext cx="6719234" cy="715989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59496" y="-163537"/>
            <a:ext cx="6369231" cy="784225"/>
          </a:xfrm>
          <a:noFill/>
        </p:spPr>
        <p:txBody>
          <a:bodyPr anchor="ctr">
            <a:normAutofit/>
          </a:bodyPr>
          <a:lstStyle/>
          <a:p>
            <a:pPr algn="l" eaLnBrk="1" hangingPunct="1"/>
            <a:r>
              <a:rPr lang="en-US" altLang="nl-NL" sz="3200" dirty="0">
                <a:solidFill>
                  <a:srgbClr val="595959"/>
                </a:solidFill>
              </a:rPr>
              <a:t>Knowledge Broker </a:t>
            </a:r>
            <a:r>
              <a:rPr lang="en-US" altLang="nl-NL" sz="3200" dirty="0" err="1">
                <a:solidFill>
                  <a:srgbClr val="595959"/>
                </a:solidFill>
              </a:rPr>
              <a:t>Netwerk</a:t>
            </a:r>
            <a:r>
              <a:rPr lang="en-US" altLang="nl-NL" sz="3200" dirty="0">
                <a:solidFill>
                  <a:srgbClr val="595959"/>
                </a:solidFill>
              </a:rPr>
              <a:t> 2018</a:t>
            </a:r>
            <a:endParaRPr lang="nl-NL" altLang="nl-NL" sz="3200" dirty="0">
              <a:solidFill>
                <a:srgbClr val="595959"/>
              </a:solidFill>
            </a:endParaRPr>
          </a:p>
        </p:txBody>
      </p:sp>
      <p:sp>
        <p:nvSpPr>
          <p:cNvPr id="6" name="Ovaal 5"/>
          <p:cNvSpPr/>
          <p:nvPr/>
        </p:nvSpPr>
        <p:spPr>
          <a:xfrm>
            <a:off x="5591944" y="4746848"/>
            <a:ext cx="144016" cy="194320"/>
          </a:xfrm>
          <a:prstGeom prst="ellipse">
            <a:avLst/>
          </a:prstGeom>
          <a:solidFill>
            <a:srgbClr val="63FD6E"/>
          </a:solidFill>
          <a:ln>
            <a:solidFill>
              <a:srgbClr val="06BA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Ovaal 26"/>
          <p:cNvSpPr/>
          <p:nvPr/>
        </p:nvSpPr>
        <p:spPr>
          <a:xfrm>
            <a:off x="5879976" y="4746848"/>
            <a:ext cx="144016" cy="194320"/>
          </a:xfrm>
          <a:prstGeom prst="ellipse">
            <a:avLst/>
          </a:prstGeom>
          <a:solidFill>
            <a:srgbClr val="63FD6E"/>
          </a:solidFill>
          <a:ln>
            <a:solidFill>
              <a:srgbClr val="06BA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Ovaal 27"/>
          <p:cNvSpPr/>
          <p:nvPr/>
        </p:nvSpPr>
        <p:spPr>
          <a:xfrm>
            <a:off x="5663952" y="4674840"/>
            <a:ext cx="144016" cy="194320"/>
          </a:xfrm>
          <a:prstGeom prst="ellipse">
            <a:avLst/>
          </a:prstGeom>
          <a:solidFill>
            <a:srgbClr val="63FD6E"/>
          </a:solidFill>
          <a:ln>
            <a:solidFill>
              <a:srgbClr val="06BA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Ovaal 28"/>
          <p:cNvSpPr/>
          <p:nvPr/>
        </p:nvSpPr>
        <p:spPr>
          <a:xfrm>
            <a:off x="5807968" y="2996952"/>
            <a:ext cx="144016" cy="194320"/>
          </a:xfrm>
          <a:prstGeom prst="ellipse">
            <a:avLst/>
          </a:prstGeom>
          <a:solidFill>
            <a:srgbClr val="3366FF"/>
          </a:solidFill>
          <a:ln>
            <a:solidFill>
              <a:srgbClr val="06BA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Ovaal 29"/>
          <p:cNvSpPr/>
          <p:nvPr/>
        </p:nvSpPr>
        <p:spPr>
          <a:xfrm>
            <a:off x="5807968" y="2874640"/>
            <a:ext cx="144016" cy="194320"/>
          </a:xfrm>
          <a:prstGeom prst="ellipse">
            <a:avLst/>
          </a:prstGeom>
          <a:solidFill>
            <a:srgbClr val="3366FF"/>
          </a:solidFill>
          <a:ln>
            <a:solidFill>
              <a:srgbClr val="06BA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Ovaal 31"/>
          <p:cNvSpPr/>
          <p:nvPr/>
        </p:nvSpPr>
        <p:spPr>
          <a:xfrm>
            <a:off x="5935051" y="2950096"/>
            <a:ext cx="144016" cy="194320"/>
          </a:xfrm>
          <a:prstGeom prst="ellipse">
            <a:avLst/>
          </a:prstGeom>
          <a:solidFill>
            <a:srgbClr val="3366FF"/>
          </a:solidFill>
          <a:ln>
            <a:solidFill>
              <a:srgbClr val="06BA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Ovaal 32"/>
          <p:cNvSpPr/>
          <p:nvPr/>
        </p:nvSpPr>
        <p:spPr>
          <a:xfrm>
            <a:off x="5807968" y="4674840"/>
            <a:ext cx="144016" cy="194320"/>
          </a:xfrm>
          <a:prstGeom prst="ellipse">
            <a:avLst/>
          </a:prstGeom>
          <a:solidFill>
            <a:srgbClr val="63FD6E"/>
          </a:solidFill>
          <a:ln>
            <a:solidFill>
              <a:srgbClr val="06BA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Ovaal 33"/>
          <p:cNvSpPr/>
          <p:nvPr/>
        </p:nvSpPr>
        <p:spPr>
          <a:xfrm>
            <a:off x="5735960" y="4818856"/>
            <a:ext cx="144016" cy="194320"/>
          </a:xfrm>
          <a:prstGeom prst="ellipse">
            <a:avLst/>
          </a:prstGeom>
          <a:solidFill>
            <a:srgbClr val="63FD6E"/>
          </a:solidFill>
          <a:ln>
            <a:solidFill>
              <a:srgbClr val="06BA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Ovaal 35"/>
          <p:cNvSpPr/>
          <p:nvPr/>
        </p:nvSpPr>
        <p:spPr>
          <a:xfrm>
            <a:off x="5998593" y="3638931"/>
            <a:ext cx="144016" cy="19432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6BA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Ovaal 36"/>
          <p:cNvSpPr/>
          <p:nvPr/>
        </p:nvSpPr>
        <p:spPr>
          <a:xfrm>
            <a:off x="7176120" y="4098776"/>
            <a:ext cx="144016" cy="194320"/>
          </a:xfrm>
          <a:prstGeom prst="ellipse">
            <a:avLst/>
          </a:prstGeom>
          <a:solidFill>
            <a:srgbClr val="FFFF00"/>
          </a:solidFill>
          <a:ln>
            <a:solidFill>
              <a:srgbClr val="06BA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Ovaal 38"/>
          <p:cNvSpPr/>
          <p:nvPr/>
        </p:nvSpPr>
        <p:spPr>
          <a:xfrm>
            <a:off x="6070601" y="3597011"/>
            <a:ext cx="144016" cy="19432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6BA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Ovaal 40"/>
          <p:cNvSpPr/>
          <p:nvPr/>
        </p:nvSpPr>
        <p:spPr>
          <a:xfrm>
            <a:off x="6240016" y="3601534"/>
            <a:ext cx="144016" cy="19432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6BA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Ovaal 42"/>
          <p:cNvSpPr/>
          <p:nvPr/>
        </p:nvSpPr>
        <p:spPr>
          <a:xfrm>
            <a:off x="6960096" y="3018656"/>
            <a:ext cx="144016" cy="19432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6BA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4" name="Ovaal 43"/>
          <p:cNvSpPr/>
          <p:nvPr/>
        </p:nvSpPr>
        <p:spPr>
          <a:xfrm>
            <a:off x="7032104" y="2980019"/>
            <a:ext cx="144016" cy="19432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6BA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5" name="Ovaal 44"/>
          <p:cNvSpPr/>
          <p:nvPr/>
        </p:nvSpPr>
        <p:spPr>
          <a:xfrm>
            <a:off x="6138500" y="3601534"/>
            <a:ext cx="144016" cy="19432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6BA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0" name="Ovaal 49"/>
          <p:cNvSpPr/>
          <p:nvPr/>
        </p:nvSpPr>
        <p:spPr>
          <a:xfrm>
            <a:off x="8400256" y="908720"/>
            <a:ext cx="144016" cy="194320"/>
          </a:xfrm>
          <a:prstGeom prst="ellipse">
            <a:avLst/>
          </a:prstGeom>
          <a:solidFill>
            <a:srgbClr val="FF6600"/>
          </a:solidFill>
          <a:ln>
            <a:solidFill>
              <a:srgbClr val="06BA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2" name="Ovaal 51"/>
          <p:cNvSpPr/>
          <p:nvPr/>
        </p:nvSpPr>
        <p:spPr>
          <a:xfrm>
            <a:off x="6138500" y="3767336"/>
            <a:ext cx="144016" cy="19432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6BA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4" name="Ovaal 53"/>
          <p:cNvSpPr/>
          <p:nvPr/>
        </p:nvSpPr>
        <p:spPr>
          <a:xfrm>
            <a:off x="6007390" y="3241576"/>
            <a:ext cx="144016" cy="19432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6BA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6" name="Ovaal 55"/>
          <p:cNvSpPr/>
          <p:nvPr/>
        </p:nvSpPr>
        <p:spPr>
          <a:xfrm>
            <a:off x="5663952" y="2348880"/>
            <a:ext cx="144016" cy="194320"/>
          </a:xfrm>
          <a:prstGeom prst="ellipse">
            <a:avLst/>
          </a:prstGeom>
          <a:solidFill>
            <a:srgbClr val="3366FF"/>
          </a:solidFill>
          <a:ln>
            <a:solidFill>
              <a:srgbClr val="06BA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7" name="Ovaal 56"/>
          <p:cNvSpPr/>
          <p:nvPr/>
        </p:nvSpPr>
        <p:spPr>
          <a:xfrm>
            <a:off x="5663952" y="2204864"/>
            <a:ext cx="144016" cy="194320"/>
          </a:xfrm>
          <a:prstGeom prst="ellipse">
            <a:avLst/>
          </a:prstGeom>
          <a:solidFill>
            <a:srgbClr val="3366FF"/>
          </a:solidFill>
          <a:ln>
            <a:solidFill>
              <a:srgbClr val="06BA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8" name="Ovaal 57"/>
          <p:cNvSpPr/>
          <p:nvPr/>
        </p:nvSpPr>
        <p:spPr>
          <a:xfrm>
            <a:off x="8256240" y="980728"/>
            <a:ext cx="144016" cy="194320"/>
          </a:xfrm>
          <a:prstGeom prst="ellipse">
            <a:avLst/>
          </a:prstGeom>
          <a:solidFill>
            <a:srgbClr val="FF6600"/>
          </a:solidFill>
          <a:ln>
            <a:solidFill>
              <a:srgbClr val="06BA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0" name="Ovaal 59"/>
          <p:cNvSpPr/>
          <p:nvPr/>
        </p:nvSpPr>
        <p:spPr>
          <a:xfrm>
            <a:off x="8184232" y="908720"/>
            <a:ext cx="144016" cy="194320"/>
          </a:xfrm>
          <a:prstGeom prst="ellipse">
            <a:avLst/>
          </a:prstGeom>
          <a:solidFill>
            <a:srgbClr val="FF6600"/>
          </a:solidFill>
          <a:ln>
            <a:solidFill>
              <a:srgbClr val="06BA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2" name="Ovaal 61"/>
          <p:cNvSpPr/>
          <p:nvPr/>
        </p:nvSpPr>
        <p:spPr>
          <a:xfrm>
            <a:off x="8544272" y="2057400"/>
            <a:ext cx="144016" cy="194320"/>
          </a:xfrm>
          <a:prstGeom prst="ellipse">
            <a:avLst/>
          </a:prstGeom>
          <a:solidFill>
            <a:srgbClr val="FF6600"/>
          </a:solidFill>
          <a:ln>
            <a:solidFill>
              <a:srgbClr val="06BA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3" name="Ovaal 62"/>
          <p:cNvSpPr/>
          <p:nvPr/>
        </p:nvSpPr>
        <p:spPr>
          <a:xfrm>
            <a:off x="7993425" y="2154560"/>
            <a:ext cx="144016" cy="194320"/>
          </a:xfrm>
          <a:prstGeom prst="ellipse">
            <a:avLst/>
          </a:prstGeom>
          <a:solidFill>
            <a:srgbClr val="FF6600"/>
          </a:solidFill>
          <a:ln>
            <a:solidFill>
              <a:srgbClr val="06BA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4" name="Ovaal 63"/>
          <p:cNvSpPr/>
          <p:nvPr/>
        </p:nvSpPr>
        <p:spPr>
          <a:xfrm>
            <a:off x="8338037" y="2958811"/>
            <a:ext cx="144016" cy="194320"/>
          </a:xfrm>
          <a:prstGeom prst="ellipse">
            <a:avLst/>
          </a:prstGeom>
          <a:solidFill>
            <a:srgbClr val="FF6600"/>
          </a:solidFill>
          <a:ln>
            <a:solidFill>
              <a:srgbClr val="06BA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5" name="Ovaal 64"/>
          <p:cNvSpPr/>
          <p:nvPr/>
        </p:nvSpPr>
        <p:spPr>
          <a:xfrm>
            <a:off x="8616280" y="1484784"/>
            <a:ext cx="144016" cy="194320"/>
          </a:xfrm>
          <a:prstGeom prst="ellipse">
            <a:avLst/>
          </a:prstGeom>
          <a:solidFill>
            <a:srgbClr val="FF6600"/>
          </a:solidFill>
          <a:ln>
            <a:solidFill>
              <a:srgbClr val="06BA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7" name="Ovaal 66"/>
          <p:cNvSpPr/>
          <p:nvPr/>
        </p:nvSpPr>
        <p:spPr>
          <a:xfrm>
            <a:off x="8184232" y="2641600"/>
            <a:ext cx="144016" cy="194320"/>
          </a:xfrm>
          <a:prstGeom prst="ellipse">
            <a:avLst/>
          </a:prstGeom>
          <a:solidFill>
            <a:srgbClr val="FF6600"/>
          </a:solidFill>
          <a:ln>
            <a:solidFill>
              <a:srgbClr val="06BA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9" name="Ovaal 68"/>
          <p:cNvSpPr/>
          <p:nvPr/>
        </p:nvSpPr>
        <p:spPr>
          <a:xfrm>
            <a:off x="6384032" y="4458816"/>
            <a:ext cx="144016" cy="194320"/>
          </a:xfrm>
          <a:prstGeom prst="ellipse">
            <a:avLst/>
          </a:prstGeom>
          <a:solidFill>
            <a:srgbClr val="FFFF00"/>
          </a:solidFill>
          <a:ln>
            <a:solidFill>
              <a:srgbClr val="06BA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0" name="Ovaal 69"/>
          <p:cNvSpPr/>
          <p:nvPr/>
        </p:nvSpPr>
        <p:spPr>
          <a:xfrm>
            <a:off x="8688288" y="3153131"/>
            <a:ext cx="144016" cy="194320"/>
          </a:xfrm>
          <a:prstGeom prst="ellipse">
            <a:avLst/>
          </a:prstGeom>
          <a:solidFill>
            <a:srgbClr val="FF6600"/>
          </a:solidFill>
          <a:ln>
            <a:solidFill>
              <a:srgbClr val="06BA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1" name="Ovaal 70"/>
          <p:cNvSpPr/>
          <p:nvPr/>
        </p:nvSpPr>
        <p:spPr>
          <a:xfrm>
            <a:off x="6384032" y="4314800"/>
            <a:ext cx="144016" cy="194320"/>
          </a:xfrm>
          <a:prstGeom prst="ellipse">
            <a:avLst/>
          </a:prstGeom>
          <a:solidFill>
            <a:srgbClr val="FFFF00"/>
          </a:solidFill>
          <a:ln>
            <a:solidFill>
              <a:srgbClr val="06BA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2" name="Ovaal 71"/>
          <p:cNvSpPr/>
          <p:nvPr/>
        </p:nvSpPr>
        <p:spPr>
          <a:xfrm>
            <a:off x="6456288" y="4458816"/>
            <a:ext cx="144016" cy="194320"/>
          </a:xfrm>
          <a:prstGeom prst="ellipse">
            <a:avLst/>
          </a:prstGeom>
          <a:solidFill>
            <a:srgbClr val="FFFF00"/>
          </a:solidFill>
          <a:ln>
            <a:solidFill>
              <a:srgbClr val="06BA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3" name="Ovaal 72"/>
          <p:cNvSpPr/>
          <p:nvPr/>
        </p:nvSpPr>
        <p:spPr>
          <a:xfrm>
            <a:off x="6456288" y="4361656"/>
            <a:ext cx="144016" cy="194320"/>
          </a:xfrm>
          <a:prstGeom prst="ellipse">
            <a:avLst/>
          </a:prstGeom>
          <a:solidFill>
            <a:srgbClr val="FFFF00"/>
          </a:solidFill>
          <a:ln>
            <a:solidFill>
              <a:srgbClr val="06BA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4" name="Ovaal 73"/>
          <p:cNvSpPr/>
          <p:nvPr/>
        </p:nvSpPr>
        <p:spPr>
          <a:xfrm>
            <a:off x="6600304" y="4731072"/>
            <a:ext cx="144016" cy="194320"/>
          </a:xfrm>
          <a:prstGeom prst="ellipse">
            <a:avLst/>
          </a:prstGeom>
          <a:solidFill>
            <a:srgbClr val="FFFF00"/>
          </a:solidFill>
          <a:ln>
            <a:solidFill>
              <a:srgbClr val="06BA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5" name="Ovaal 74"/>
          <p:cNvSpPr/>
          <p:nvPr/>
        </p:nvSpPr>
        <p:spPr>
          <a:xfrm>
            <a:off x="6816080" y="5034880"/>
            <a:ext cx="144016" cy="194320"/>
          </a:xfrm>
          <a:prstGeom prst="ellipse">
            <a:avLst/>
          </a:prstGeom>
          <a:solidFill>
            <a:srgbClr val="FFFF00"/>
          </a:solidFill>
          <a:ln>
            <a:solidFill>
              <a:srgbClr val="06BA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6" name="Ovaal 75"/>
          <p:cNvSpPr/>
          <p:nvPr/>
        </p:nvSpPr>
        <p:spPr>
          <a:xfrm>
            <a:off x="6816080" y="4596987"/>
            <a:ext cx="144016" cy="194320"/>
          </a:xfrm>
          <a:prstGeom prst="ellipse">
            <a:avLst/>
          </a:prstGeom>
          <a:solidFill>
            <a:srgbClr val="FFFF00"/>
          </a:solidFill>
          <a:ln>
            <a:solidFill>
              <a:srgbClr val="06BA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7" name="Ovaal 76"/>
          <p:cNvSpPr/>
          <p:nvPr/>
        </p:nvSpPr>
        <p:spPr>
          <a:xfrm>
            <a:off x="6744072" y="4962872"/>
            <a:ext cx="144016" cy="194320"/>
          </a:xfrm>
          <a:prstGeom prst="ellipse">
            <a:avLst/>
          </a:prstGeom>
          <a:solidFill>
            <a:srgbClr val="FFFF00"/>
          </a:solidFill>
          <a:ln>
            <a:solidFill>
              <a:srgbClr val="06BA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8" name="Ovaal 77"/>
          <p:cNvSpPr/>
          <p:nvPr/>
        </p:nvSpPr>
        <p:spPr>
          <a:xfrm>
            <a:off x="6672064" y="5009728"/>
            <a:ext cx="144016" cy="194320"/>
          </a:xfrm>
          <a:prstGeom prst="ellipse">
            <a:avLst/>
          </a:prstGeom>
          <a:solidFill>
            <a:srgbClr val="FFFF00"/>
          </a:solidFill>
          <a:ln>
            <a:solidFill>
              <a:srgbClr val="06BA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9" name="Ovaal 78"/>
          <p:cNvSpPr/>
          <p:nvPr/>
        </p:nvSpPr>
        <p:spPr>
          <a:xfrm>
            <a:off x="6744072" y="5106888"/>
            <a:ext cx="144016" cy="194320"/>
          </a:xfrm>
          <a:prstGeom prst="ellipse">
            <a:avLst/>
          </a:prstGeom>
          <a:solidFill>
            <a:srgbClr val="FFFF00"/>
          </a:solidFill>
          <a:ln>
            <a:solidFill>
              <a:srgbClr val="06BA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ekstvak 21"/>
          <p:cNvSpPr txBox="1"/>
          <p:nvPr/>
        </p:nvSpPr>
        <p:spPr>
          <a:xfrm>
            <a:off x="1524001" y="4870401"/>
            <a:ext cx="1795185" cy="2246769"/>
          </a:xfrm>
          <a:prstGeom prst="rect">
            <a:avLst/>
          </a:prstGeom>
          <a:solidFill>
            <a:srgbClr val="66AC37"/>
          </a:solidFill>
        </p:spPr>
        <p:txBody>
          <a:bodyPr wrap="square" rtlCol="0">
            <a:spAutoFit/>
          </a:bodyPr>
          <a:lstStyle/>
          <a:p>
            <a:r>
              <a:rPr lang="nl-NL" sz="1000" b="1" dirty="0">
                <a:solidFill>
                  <a:srgbClr val="595959"/>
                </a:solidFill>
              </a:rPr>
              <a:t>REGIO ZUID WEST NEDERLAND</a:t>
            </a:r>
          </a:p>
          <a:p>
            <a:r>
              <a:rPr lang="nl-NL" sz="1000" dirty="0" err="1">
                <a:solidFill>
                  <a:srgbClr val="595959"/>
                </a:solidFill>
              </a:rPr>
              <a:t>Amphia</a:t>
            </a:r>
            <a:r>
              <a:rPr lang="nl-NL" sz="1000" dirty="0">
                <a:solidFill>
                  <a:srgbClr val="595959"/>
                </a:solidFill>
              </a:rPr>
              <a:t> Ziekenhuis</a:t>
            </a:r>
          </a:p>
          <a:p>
            <a:r>
              <a:rPr lang="nl-NL" sz="1000" dirty="0" err="1">
                <a:solidFill>
                  <a:srgbClr val="595959"/>
                </a:solidFill>
              </a:rPr>
              <a:t>Revant</a:t>
            </a:r>
            <a:r>
              <a:rPr lang="nl-NL" sz="1000" dirty="0">
                <a:solidFill>
                  <a:srgbClr val="595959"/>
                </a:solidFill>
              </a:rPr>
              <a:t> Revalidatie </a:t>
            </a:r>
          </a:p>
          <a:p>
            <a:r>
              <a:rPr lang="nl-NL" sz="1000" dirty="0" err="1">
                <a:solidFill>
                  <a:srgbClr val="595959"/>
                </a:solidFill>
              </a:rPr>
              <a:t>Volckaert</a:t>
            </a:r>
            <a:r>
              <a:rPr lang="nl-NL" sz="1000" dirty="0">
                <a:solidFill>
                  <a:srgbClr val="595959"/>
                </a:solidFill>
              </a:rPr>
              <a:t> </a:t>
            </a:r>
            <a:r>
              <a:rPr lang="nl-NL" sz="1000" dirty="0" err="1">
                <a:solidFill>
                  <a:srgbClr val="595959"/>
                </a:solidFill>
              </a:rPr>
              <a:t>Vpl</a:t>
            </a:r>
            <a:r>
              <a:rPr lang="nl-NL" sz="1000" dirty="0">
                <a:solidFill>
                  <a:srgbClr val="595959"/>
                </a:solidFill>
              </a:rPr>
              <a:t> </a:t>
            </a:r>
          </a:p>
          <a:p>
            <a:r>
              <a:rPr lang="nl-NL" sz="1000" dirty="0" err="1">
                <a:solidFill>
                  <a:srgbClr val="595959"/>
                </a:solidFill>
              </a:rPr>
              <a:t>Groenhuysen</a:t>
            </a:r>
            <a:endParaRPr lang="nl-NL" sz="1000" dirty="0">
              <a:solidFill>
                <a:srgbClr val="595959"/>
              </a:solidFill>
            </a:endParaRPr>
          </a:p>
          <a:p>
            <a:r>
              <a:rPr lang="nl-NL" sz="1000" dirty="0" err="1">
                <a:solidFill>
                  <a:srgbClr val="595959"/>
                </a:solidFill>
              </a:rPr>
              <a:t>Bravis</a:t>
            </a:r>
            <a:r>
              <a:rPr lang="nl-NL" sz="1000" dirty="0">
                <a:solidFill>
                  <a:srgbClr val="595959"/>
                </a:solidFill>
              </a:rPr>
              <a:t> ziekenhuis </a:t>
            </a:r>
          </a:p>
          <a:p>
            <a:r>
              <a:rPr lang="nl-NL" sz="1000" dirty="0">
                <a:solidFill>
                  <a:srgbClr val="595959"/>
                </a:solidFill>
              </a:rPr>
              <a:t>De Riethorst Stromenland </a:t>
            </a:r>
          </a:p>
          <a:p>
            <a:r>
              <a:rPr lang="nl-NL" sz="1000" dirty="0" err="1">
                <a:solidFill>
                  <a:srgbClr val="595959"/>
                </a:solidFill>
              </a:rPr>
              <a:t>Crabbehof</a:t>
            </a:r>
            <a:endParaRPr lang="nl-NL" sz="1000" dirty="0">
              <a:solidFill>
                <a:srgbClr val="595959"/>
              </a:solidFill>
            </a:endParaRPr>
          </a:p>
          <a:p>
            <a:r>
              <a:rPr lang="nl-NL" sz="1000" dirty="0">
                <a:solidFill>
                  <a:srgbClr val="595959"/>
                </a:solidFill>
              </a:rPr>
              <a:t>Albert Schweitzer ziekenhuis</a:t>
            </a:r>
          </a:p>
          <a:p>
            <a:r>
              <a:rPr lang="nl-NL" sz="1000" dirty="0">
                <a:solidFill>
                  <a:srgbClr val="595959"/>
                </a:solidFill>
              </a:rPr>
              <a:t>Laurens</a:t>
            </a:r>
          </a:p>
          <a:p>
            <a:r>
              <a:rPr lang="nl-NL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Thebe</a:t>
            </a:r>
          </a:p>
          <a:p>
            <a:r>
              <a:rPr lang="nl-NL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</a:t>
            </a:r>
            <a:r>
              <a:rPr lang="nl-NL" sz="1000">
                <a:solidFill>
                  <a:schemeClr val="tx1">
                    <a:lumMod val="65000"/>
                    <a:lumOff val="35000"/>
                  </a:schemeClr>
                </a:solidFill>
              </a:rPr>
              <a:t>Marq</a:t>
            </a:r>
            <a:endParaRPr lang="nl-NL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nl-NL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Rijndam</a:t>
            </a:r>
            <a:endParaRPr lang="nl-NL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1" name="Tekstvak 80"/>
          <p:cNvSpPr txBox="1"/>
          <p:nvPr/>
        </p:nvSpPr>
        <p:spPr>
          <a:xfrm>
            <a:off x="8905718" y="0"/>
            <a:ext cx="1870803" cy="1785104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nl-NL" sz="1000" b="1" dirty="0">
                <a:solidFill>
                  <a:srgbClr val="595959"/>
                </a:solidFill>
              </a:rPr>
              <a:t>REGIO NOORD NL</a:t>
            </a:r>
          </a:p>
          <a:p>
            <a:r>
              <a:rPr lang="nl-NL" sz="1000" dirty="0">
                <a:solidFill>
                  <a:srgbClr val="595959"/>
                </a:solidFill>
              </a:rPr>
              <a:t>Martini Ziekenhuis</a:t>
            </a:r>
          </a:p>
          <a:p>
            <a:r>
              <a:rPr lang="nl-NL" sz="1000" dirty="0">
                <a:solidFill>
                  <a:srgbClr val="595959"/>
                </a:solidFill>
              </a:rPr>
              <a:t>UMCG Beatrixoord</a:t>
            </a:r>
          </a:p>
          <a:p>
            <a:r>
              <a:rPr lang="nl-NL" sz="1000" dirty="0">
                <a:solidFill>
                  <a:srgbClr val="595959"/>
                </a:solidFill>
              </a:rPr>
              <a:t>Heymanscentrum</a:t>
            </a:r>
          </a:p>
          <a:p>
            <a:r>
              <a:rPr lang="nl-NL" sz="1000" dirty="0">
                <a:solidFill>
                  <a:srgbClr val="595959"/>
                </a:solidFill>
              </a:rPr>
              <a:t>Ziekenhuis Bethesda</a:t>
            </a:r>
          </a:p>
          <a:p>
            <a:r>
              <a:rPr lang="nl-NL" sz="1000" dirty="0" err="1">
                <a:solidFill>
                  <a:srgbClr val="595959"/>
                </a:solidFill>
              </a:rPr>
              <a:t>Scheperziekenhuis</a:t>
            </a:r>
            <a:r>
              <a:rPr lang="nl-NL" sz="1000" dirty="0">
                <a:solidFill>
                  <a:srgbClr val="595959"/>
                </a:solidFill>
              </a:rPr>
              <a:t> Emmen</a:t>
            </a:r>
          </a:p>
          <a:p>
            <a:r>
              <a:rPr lang="nl-NL" sz="1000" dirty="0" err="1">
                <a:solidFill>
                  <a:srgbClr val="595959"/>
                </a:solidFill>
              </a:rPr>
              <a:t>Refajaziekenhuis</a:t>
            </a:r>
            <a:endParaRPr lang="nl-NL" sz="1000" dirty="0">
              <a:solidFill>
                <a:srgbClr val="595959"/>
              </a:solidFill>
            </a:endParaRPr>
          </a:p>
          <a:p>
            <a:r>
              <a:rPr lang="nl-NL" sz="1000" dirty="0">
                <a:solidFill>
                  <a:srgbClr val="595959"/>
                </a:solidFill>
              </a:rPr>
              <a:t>Roessingh</a:t>
            </a:r>
          </a:p>
          <a:p>
            <a:r>
              <a:rPr lang="nl-NL" sz="1000" dirty="0" err="1">
                <a:solidFill>
                  <a:srgbClr val="595959"/>
                </a:solidFill>
              </a:rPr>
              <a:t>TriviumMeulenbeltzorg</a:t>
            </a:r>
            <a:endParaRPr lang="nl-NL" sz="1000" dirty="0">
              <a:solidFill>
                <a:srgbClr val="595959"/>
              </a:solidFill>
            </a:endParaRPr>
          </a:p>
          <a:p>
            <a:r>
              <a:rPr lang="nl-NL" sz="1000" dirty="0" err="1">
                <a:solidFill>
                  <a:srgbClr val="595959"/>
                </a:solidFill>
              </a:rPr>
              <a:t>Carint</a:t>
            </a:r>
            <a:r>
              <a:rPr lang="nl-NL" sz="1000" dirty="0">
                <a:solidFill>
                  <a:srgbClr val="595959"/>
                </a:solidFill>
              </a:rPr>
              <a:t> Reggeland</a:t>
            </a:r>
          </a:p>
          <a:p>
            <a:r>
              <a:rPr lang="nl-NL" sz="1000" dirty="0">
                <a:solidFill>
                  <a:srgbClr val="595959"/>
                </a:solidFill>
              </a:rPr>
              <a:t>Ziekenhuisgroep Twente</a:t>
            </a:r>
          </a:p>
        </p:txBody>
      </p:sp>
      <p:sp>
        <p:nvSpPr>
          <p:cNvPr id="82" name="Tekstvak 81"/>
          <p:cNvSpPr txBox="1"/>
          <p:nvPr/>
        </p:nvSpPr>
        <p:spPr>
          <a:xfrm>
            <a:off x="8482053" y="4602667"/>
            <a:ext cx="2123728" cy="240065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l-NL" sz="1000" b="1" dirty="0">
                <a:solidFill>
                  <a:srgbClr val="595959"/>
                </a:solidFill>
              </a:rPr>
              <a:t>REGIO OOST BRABANT</a:t>
            </a:r>
          </a:p>
          <a:p>
            <a:r>
              <a:rPr lang="nl-NL" sz="1000" dirty="0">
                <a:solidFill>
                  <a:srgbClr val="595959"/>
                </a:solidFill>
              </a:rPr>
              <a:t>Jeroen Bosch Ziekenhuis</a:t>
            </a:r>
          </a:p>
          <a:p>
            <a:r>
              <a:rPr lang="nl-NL" sz="1000" dirty="0">
                <a:solidFill>
                  <a:srgbClr val="595959"/>
                </a:solidFill>
              </a:rPr>
              <a:t>Tolbrug</a:t>
            </a:r>
          </a:p>
          <a:p>
            <a:r>
              <a:rPr lang="nl-NL" sz="1000" dirty="0" err="1">
                <a:solidFill>
                  <a:srgbClr val="595959"/>
                </a:solidFill>
              </a:rPr>
              <a:t>Vivent</a:t>
            </a:r>
            <a:r>
              <a:rPr lang="nl-NL" sz="1000" dirty="0">
                <a:solidFill>
                  <a:srgbClr val="595959"/>
                </a:solidFill>
              </a:rPr>
              <a:t> </a:t>
            </a:r>
          </a:p>
          <a:p>
            <a:r>
              <a:rPr lang="nl-NL" sz="1000" dirty="0">
                <a:solidFill>
                  <a:srgbClr val="595959"/>
                </a:solidFill>
              </a:rPr>
              <a:t>Van </a:t>
            </a:r>
            <a:r>
              <a:rPr lang="nl-NL" sz="1000" dirty="0" err="1">
                <a:solidFill>
                  <a:srgbClr val="595959"/>
                </a:solidFill>
              </a:rPr>
              <a:t>Neynsel</a:t>
            </a:r>
            <a:r>
              <a:rPr lang="nl-NL" sz="1000" dirty="0">
                <a:solidFill>
                  <a:srgbClr val="595959"/>
                </a:solidFill>
              </a:rPr>
              <a:t> – Eempoort </a:t>
            </a:r>
          </a:p>
          <a:p>
            <a:r>
              <a:rPr lang="nl-NL" sz="1000" dirty="0">
                <a:solidFill>
                  <a:srgbClr val="595959"/>
                </a:solidFill>
              </a:rPr>
              <a:t>RSZK 2</a:t>
            </a:r>
          </a:p>
          <a:p>
            <a:r>
              <a:rPr lang="nl-NL" sz="1000" dirty="0" err="1">
                <a:solidFill>
                  <a:srgbClr val="595959"/>
                </a:solidFill>
              </a:rPr>
              <a:t>Laverhof</a:t>
            </a:r>
            <a:r>
              <a:rPr lang="nl-NL" sz="1000" dirty="0">
                <a:solidFill>
                  <a:srgbClr val="595959"/>
                </a:solidFill>
              </a:rPr>
              <a:t> </a:t>
            </a:r>
          </a:p>
          <a:p>
            <a:r>
              <a:rPr lang="nl-NL" sz="1000" dirty="0">
                <a:solidFill>
                  <a:srgbClr val="595959"/>
                </a:solidFill>
              </a:rPr>
              <a:t>Archipel Locatie </a:t>
            </a:r>
            <a:r>
              <a:rPr lang="nl-NL" sz="1000" dirty="0" err="1">
                <a:solidFill>
                  <a:srgbClr val="595959"/>
                </a:solidFill>
              </a:rPr>
              <a:t>Dommelhof</a:t>
            </a:r>
            <a:endParaRPr lang="nl-NL" sz="1000" dirty="0">
              <a:solidFill>
                <a:srgbClr val="595959"/>
              </a:solidFill>
            </a:endParaRPr>
          </a:p>
          <a:p>
            <a:r>
              <a:rPr lang="nl-NL" sz="1000" dirty="0">
                <a:solidFill>
                  <a:srgbClr val="595959"/>
                </a:solidFill>
              </a:rPr>
              <a:t>Vitalis</a:t>
            </a:r>
          </a:p>
          <a:p>
            <a:r>
              <a:rPr lang="nl-NL" sz="1000" dirty="0">
                <a:solidFill>
                  <a:srgbClr val="595959"/>
                </a:solidFill>
              </a:rPr>
              <a:t>Maxima Medisch Centrum </a:t>
            </a:r>
          </a:p>
          <a:p>
            <a:r>
              <a:rPr lang="nl-NL" sz="1000" dirty="0">
                <a:solidFill>
                  <a:srgbClr val="595959"/>
                </a:solidFill>
              </a:rPr>
              <a:t>Libranet/</a:t>
            </a:r>
            <a:r>
              <a:rPr lang="nl-NL" sz="1000" dirty="0" err="1">
                <a:solidFill>
                  <a:srgbClr val="595959"/>
                </a:solidFill>
              </a:rPr>
              <a:t>Blixembosch</a:t>
            </a:r>
            <a:endParaRPr lang="nl-NL" sz="1000" dirty="0">
              <a:solidFill>
                <a:srgbClr val="595959"/>
              </a:solidFill>
            </a:endParaRPr>
          </a:p>
          <a:p>
            <a:r>
              <a:rPr lang="nl-NL" sz="1000" dirty="0">
                <a:solidFill>
                  <a:srgbClr val="595959"/>
                </a:solidFill>
              </a:rPr>
              <a:t>Maartenskliniek</a:t>
            </a:r>
          </a:p>
          <a:p>
            <a:r>
              <a:rPr lang="nl-NL" sz="1000" dirty="0">
                <a:solidFill>
                  <a:srgbClr val="595959"/>
                </a:solidFill>
              </a:rPr>
              <a:t>GRZ </a:t>
            </a:r>
            <a:r>
              <a:rPr lang="nl-NL" sz="1000" dirty="0" err="1">
                <a:solidFill>
                  <a:srgbClr val="595959"/>
                </a:solidFill>
              </a:rPr>
              <a:t>Beukenhof</a:t>
            </a:r>
            <a:endParaRPr lang="nl-NL" sz="1000" dirty="0">
              <a:solidFill>
                <a:srgbClr val="595959"/>
              </a:solidFill>
            </a:endParaRPr>
          </a:p>
          <a:p>
            <a:r>
              <a:rPr lang="nl-NL" sz="1000" dirty="0">
                <a:solidFill>
                  <a:srgbClr val="595959"/>
                </a:solidFill>
              </a:rPr>
              <a:t>De Zorgboog</a:t>
            </a:r>
          </a:p>
          <a:p>
            <a:endParaRPr lang="nl-NL" sz="1000" dirty="0">
              <a:solidFill>
                <a:srgbClr val="595959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524001" y="620688"/>
            <a:ext cx="1795185" cy="2092881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r>
              <a:rPr lang="nl-NL" sz="1000" b="1" dirty="0">
                <a:solidFill>
                  <a:srgbClr val="595959"/>
                </a:solidFill>
              </a:rPr>
              <a:t>REGIO NOORD HOLLAND</a:t>
            </a:r>
          </a:p>
          <a:p>
            <a:r>
              <a:rPr lang="nl-NL" sz="1000" dirty="0">
                <a:solidFill>
                  <a:srgbClr val="595959"/>
                </a:solidFill>
              </a:rPr>
              <a:t>VU medisch centrum</a:t>
            </a:r>
          </a:p>
          <a:p>
            <a:r>
              <a:rPr lang="nl-NL" sz="1000" dirty="0">
                <a:solidFill>
                  <a:srgbClr val="595959"/>
                </a:solidFill>
              </a:rPr>
              <a:t>Reade</a:t>
            </a:r>
          </a:p>
          <a:p>
            <a:r>
              <a:rPr lang="nl-NL" sz="1000" dirty="0">
                <a:solidFill>
                  <a:srgbClr val="595959"/>
                </a:solidFill>
              </a:rPr>
              <a:t>MC Slotervaart verpleeghuis</a:t>
            </a:r>
          </a:p>
          <a:p>
            <a:r>
              <a:rPr lang="nl-NL" sz="1000" dirty="0">
                <a:solidFill>
                  <a:srgbClr val="595959"/>
                </a:solidFill>
              </a:rPr>
              <a:t>Rijnlands Revalidatiecentrum</a:t>
            </a:r>
          </a:p>
          <a:p>
            <a:r>
              <a:rPr lang="nl-NL" sz="1000" dirty="0">
                <a:solidFill>
                  <a:srgbClr val="595959"/>
                </a:solidFill>
              </a:rPr>
              <a:t>TOPAZ</a:t>
            </a:r>
          </a:p>
          <a:p>
            <a:r>
              <a:rPr lang="nl-NL" sz="1000" dirty="0">
                <a:solidFill>
                  <a:srgbClr val="595959"/>
                </a:solidFill>
              </a:rPr>
              <a:t>Noordwest Ziekenhuis</a:t>
            </a:r>
          </a:p>
          <a:p>
            <a:r>
              <a:rPr lang="nl-NL" sz="1000" dirty="0">
                <a:solidFill>
                  <a:srgbClr val="595959"/>
                </a:solidFill>
              </a:rPr>
              <a:t>GRZ Magentazorg</a:t>
            </a:r>
          </a:p>
          <a:p>
            <a:r>
              <a:rPr lang="nl-NL" sz="1000" dirty="0">
                <a:solidFill>
                  <a:srgbClr val="595959"/>
                </a:solidFill>
              </a:rPr>
              <a:t>Omring thuiszorg </a:t>
            </a:r>
          </a:p>
          <a:p>
            <a:r>
              <a:rPr lang="nl-NL" sz="1000" dirty="0">
                <a:solidFill>
                  <a:srgbClr val="595959"/>
                </a:solidFill>
              </a:rPr>
              <a:t>Zorgcirkel GRZ </a:t>
            </a:r>
          </a:p>
          <a:p>
            <a:r>
              <a:rPr lang="nl-NL" sz="1000" dirty="0">
                <a:solidFill>
                  <a:srgbClr val="595959"/>
                </a:solidFill>
              </a:rPr>
              <a:t>WZ Haaglanden</a:t>
            </a:r>
          </a:p>
          <a:p>
            <a:r>
              <a:rPr lang="nl-NL" sz="1000" dirty="0">
                <a:solidFill>
                  <a:srgbClr val="595959"/>
                </a:solidFill>
              </a:rPr>
              <a:t>Woonzorggroep Samen</a:t>
            </a:r>
          </a:p>
          <a:p>
            <a:endParaRPr lang="nl-NL" sz="1000" dirty="0">
              <a:solidFill>
                <a:srgbClr val="FF0000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559496" y="2829193"/>
            <a:ext cx="2011209" cy="16312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REGIO MIDDEN NEDERLAND</a:t>
            </a:r>
          </a:p>
          <a:p>
            <a:r>
              <a:rPr lang="nl-NL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UMCUtrecht</a:t>
            </a:r>
            <a:endParaRPr lang="nl-NL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nl-NL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Hoogstraat team A </a:t>
            </a:r>
          </a:p>
          <a:p>
            <a:r>
              <a:rPr lang="nl-NL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Hoogstraat team B</a:t>
            </a:r>
          </a:p>
          <a:p>
            <a:r>
              <a:rPr lang="nl-NL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Parkgraaf </a:t>
            </a:r>
          </a:p>
          <a:p>
            <a:r>
              <a:rPr lang="nl-NL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Revalidatiehotel De </a:t>
            </a:r>
            <a:r>
              <a:rPr lang="nl-NL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Geinse</a:t>
            </a:r>
            <a:r>
              <a:rPr lang="nl-NL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Hof</a:t>
            </a:r>
          </a:p>
          <a:p>
            <a:r>
              <a:rPr lang="nl-NL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Antonius Ziekenhuis</a:t>
            </a:r>
          </a:p>
          <a:p>
            <a:r>
              <a:rPr lang="nl-NL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Diakonessenhuis</a:t>
            </a:r>
            <a:r>
              <a:rPr lang="nl-NL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lang="nl-NL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Careyn</a:t>
            </a:r>
            <a:r>
              <a:rPr lang="nl-NL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Mariaoord</a:t>
            </a:r>
          </a:p>
          <a:p>
            <a:endParaRPr lang="nl-NL" sz="1000" dirty="0">
              <a:solidFill>
                <a:srgbClr val="595959"/>
              </a:solidFill>
            </a:endParaRPr>
          </a:p>
        </p:txBody>
      </p:sp>
      <p:sp>
        <p:nvSpPr>
          <p:cNvPr id="68" name="Ovaal 67"/>
          <p:cNvSpPr/>
          <p:nvPr/>
        </p:nvSpPr>
        <p:spPr>
          <a:xfrm>
            <a:off x="5591944" y="4869160"/>
            <a:ext cx="144016" cy="194320"/>
          </a:xfrm>
          <a:prstGeom prst="ellipse">
            <a:avLst/>
          </a:prstGeom>
          <a:solidFill>
            <a:srgbClr val="63FD6E"/>
          </a:solidFill>
          <a:ln>
            <a:solidFill>
              <a:srgbClr val="06BA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0" name="Ovaal 79"/>
          <p:cNvSpPr/>
          <p:nvPr/>
        </p:nvSpPr>
        <p:spPr>
          <a:xfrm>
            <a:off x="5719027" y="4912568"/>
            <a:ext cx="144016" cy="194320"/>
          </a:xfrm>
          <a:prstGeom prst="ellipse">
            <a:avLst/>
          </a:prstGeom>
          <a:solidFill>
            <a:srgbClr val="63FD6E"/>
          </a:solidFill>
          <a:ln>
            <a:solidFill>
              <a:srgbClr val="06BA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3" name="Ovaal 82"/>
          <p:cNvSpPr/>
          <p:nvPr/>
        </p:nvSpPr>
        <p:spPr>
          <a:xfrm>
            <a:off x="5863043" y="4869160"/>
            <a:ext cx="144016" cy="194320"/>
          </a:xfrm>
          <a:prstGeom prst="ellipse">
            <a:avLst/>
          </a:prstGeom>
          <a:solidFill>
            <a:srgbClr val="63FD6E"/>
          </a:solidFill>
          <a:ln>
            <a:solidFill>
              <a:srgbClr val="06BA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5" name="Ovaal 84"/>
          <p:cNvSpPr/>
          <p:nvPr/>
        </p:nvSpPr>
        <p:spPr>
          <a:xfrm>
            <a:off x="5579120" y="2302024"/>
            <a:ext cx="144016" cy="194320"/>
          </a:xfrm>
          <a:prstGeom prst="ellipse">
            <a:avLst/>
          </a:prstGeom>
          <a:solidFill>
            <a:srgbClr val="3366FF"/>
          </a:solidFill>
          <a:ln>
            <a:solidFill>
              <a:srgbClr val="06BA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6" name="Ovaal 85"/>
          <p:cNvSpPr/>
          <p:nvPr/>
        </p:nvSpPr>
        <p:spPr>
          <a:xfrm>
            <a:off x="5231904" y="3212067"/>
            <a:ext cx="144016" cy="194320"/>
          </a:xfrm>
          <a:prstGeom prst="ellipse">
            <a:avLst/>
          </a:prstGeom>
          <a:solidFill>
            <a:srgbClr val="3366FF"/>
          </a:solidFill>
          <a:ln>
            <a:solidFill>
              <a:srgbClr val="06BA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7" name="Ovaal 86"/>
          <p:cNvSpPr/>
          <p:nvPr/>
        </p:nvSpPr>
        <p:spPr>
          <a:xfrm>
            <a:off x="5303912" y="3250291"/>
            <a:ext cx="144016" cy="194320"/>
          </a:xfrm>
          <a:prstGeom prst="ellipse">
            <a:avLst/>
          </a:prstGeom>
          <a:solidFill>
            <a:srgbClr val="3366FF"/>
          </a:solidFill>
          <a:ln>
            <a:solidFill>
              <a:srgbClr val="06BA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9" name="Ovaal 88"/>
          <p:cNvSpPr/>
          <p:nvPr/>
        </p:nvSpPr>
        <p:spPr>
          <a:xfrm>
            <a:off x="8137441" y="2698426"/>
            <a:ext cx="144016" cy="194320"/>
          </a:xfrm>
          <a:prstGeom prst="ellipse">
            <a:avLst/>
          </a:prstGeom>
          <a:solidFill>
            <a:srgbClr val="FF6600"/>
          </a:solidFill>
          <a:ln>
            <a:solidFill>
              <a:srgbClr val="06BA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0" name="Ovaal 89"/>
          <p:cNvSpPr/>
          <p:nvPr/>
        </p:nvSpPr>
        <p:spPr>
          <a:xfrm>
            <a:off x="6240016" y="3767336"/>
            <a:ext cx="144016" cy="19432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6BA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9" name="Ovaal 58">
            <a:extLst>
              <a:ext uri="{FF2B5EF4-FFF2-40B4-BE49-F238E27FC236}">
                <a16:creationId xmlns:a16="http://schemas.microsoft.com/office/drawing/2014/main" id="{25EC47AF-0E32-487F-8BBD-0D58DEEFDA21}"/>
              </a:ext>
            </a:extLst>
          </p:cNvPr>
          <p:cNvSpPr/>
          <p:nvPr/>
        </p:nvSpPr>
        <p:spPr>
          <a:xfrm>
            <a:off x="4893453" y="3569568"/>
            <a:ext cx="144016" cy="194320"/>
          </a:xfrm>
          <a:prstGeom prst="ellipse">
            <a:avLst/>
          </a:prstGeom>
          <a:solidFill>
            <a:srgbClr val="3366FF"/>
          </a:solidFill>
          <a:ln>
            <a:solidFill>
              <a:srgbClr val="06BA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1" name="Ovaal 60">
            <a:extLst>
              <a:ext uri="{FF2B5EF4-FFF2-40B4-BE49-F238E27FC236}">
                <a16:creationId xmlns:a16="http://schemas.microsoft.com/office/drawing/2014/main" id="{6D4584BA-9F02-4B77-A58C-9D398650283C}"/>
              </a:ext>
            </a:extLst>
          </p:cNvPr>
          <p:cNvSpPr/>
          <p:nvPr/>
        </p:nvSpPr>
        <p:spPr>
          <a:xfrm flipH="1" flipV="1">
            <a:off x="5037469" y="3999070"/>
            <a:ext cx="144016" cy="194319"/>
          </a:xfrm>
          <a:prstGeom prst="ellipse">
            <a:avLst/>
          </a:prstGeom>
          <a:solidFill>
            <a:srgbClr val="63FD6E"/>
          </a:solidFill>
          <a:ln>
            <a:solidFill>
              <a:srgbClr val="06BA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8" name="Ovaal 87">
            <a:extLst>
              <a:ext uri="{FF2B5EF4-FFF2-40B4-BE49-F238E27FC236}">
                <a16:creationId xmlns:a16="http://schemas.microsoft.com/office/drawing/2014/main" id="{B7AAACD7-DB2D-4E08-A246-C344699DF628}"/>
              </a:ext>
            </a:extLst>
          </p:cNvPr>
          <p:cNvSpPr/>
          <p:nvPr/>
        </p:nvSpPr>
        <p:spPr>
          <a:xfrm>
            <a:off x="5283047" y="4217640"/>
            <a:ext cx="144016" cy="194320"/>
          </a:xfrm>
          <a:prstGeom prst="ellipse">
            <a:avLst/>
          </a:prstGeom>
          <a:solidFill>
            <a:srgbClr val="63FD6E"/>
          </a:solidFill>
          <a:ln>
            <a:solidFill>
              <a:srgbClr val="06BA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1" name="Ovaal 90">
            <a:extLst>
              <a:ext uri="{FF2B5EF4-FFF2-40B4-BE49-F238E27FC236}">
                <a16:creationId xmlns:a16="http://schemas.microsoft.com/office/drawing/2014/main" id="{D80A7A18-6533-4982-8D4B-AA9B022422FC}"/>
              </a:ext>
            </a:extLst>
          </p:cNvPr>
          <p:cNvSpPr/>
          <p:nvPr/>
        </p:nvSpPr>
        <p:spPr>
          <a:xfrm>
            <a:off x="5744344" y="5021560"/>
            <a:ext cx="144016" cy="194320"/>
          </a:xfrm>
          <a:prstGeom prst="ellipse">
            <a:avLst/>
          </a:prstGeom>
          <a:solidFill>
            <a:srgbClr val="63FD6E"/>
          </a:solidFill>
          <a:ln>
            <a:solidFill>
              <a:srgbClr val="06BA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2" name="Ovaal 91">
            <a:extLst>
              <a:ext uri="{FF2B5EF4-FFF2-40B4-BE49-F238E27FC236}">
                <a16:creationId xmlns:a16="http://schemas.microsoft.com/office/drawing/2014/main" id="{483FE7CB-52A4-48B5-ADEE-CD3EBBEE8160}"/>
              </a:ext>
            </a:extLst>
          </p:cNvPr>
          <p:cNvSpPr/>
          <p:nvPr/>
        </p:nvSpPr>
        <p:spPr>
          <a:xfrm>
            <a:off x="5801056" y="4912568"/>
            <a:ext cx="144016" cy="194320"/>
          </a:xfrm>
          <a:prstGeom prst="ellipse">
            <a:avLst/>
          </a:prstGeom>
          <a:solidFill>
            <a:srgbClr val="63FD6E"/>
          </a:solidFill>
          <a:ln>
            <a:solidFill>
              <a:srgbClr val="06BA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6" name="Ovaal 65">
            <a:extLst>
              <a:ext uri="{FF2B5EF4-FFF2-40B4-BE49-F238E27FC236}">
                <a16:creationId xmlns:a16="http://schemas.microsoft.com/office/drawing/2014/main" id="{07C54817-B866-4D6B-8E91-596894E79A5D}"/>
              </a:ext>
            </a:extLst>
          </p:cNvPr>
          <p:cNvSpPr/>
          <p:nvPr/>
        </p:nvSpPr>
        <p:spPr>
          <a:xfrm>
            <a:off x="5473145" y="2514056"/>
            <a:ext cx="144016" cy="194320"/>
          </a:xfrm>
          <a:prstGeom prst="ellipse">
            <a:avLst/>
          </a:prstGeom>
          <a:solidFill>
            <a:srgbClr val="3366FF"/>
          </a:solidFill>
          <a:ln>
            <a:solidFill>
              <a:srgbClr val="06BA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4" name="Ovaal 93">
            <a:extLst>
              <a:ext uri="{FF2B5EF4-FFF2-40B4-BE49-F238E27FC236}">
                <a16:creationId xmlns:a16="http://schemas.microsoft.com/office/drawing/2014/main" id="{AAEE4211-399C-458D-BDB4-6CCA528E72D9}"/>
              </a:ext>
            </a:extLst>
          </p:cNvPr>
          <p:cNvSpPr/>
          <p:nvPr/>
        </p:nvSpPr>
        <p:spPr>
          <a:xfrm>
            <a:off x="4102890" y="4891252"/>
            <a:ext cx="144016" cy="194320"/>
          </a:xfrm>
          <a:prstGeom prst="ellipse">
            <a:avLst/>
          </a:prstGeom>
          <a:solidFill>
            <a:srgbClr val="63FD6E"/>
          </a:solidFill>
          <a:ln>
            <a:solidFill>
              <a:srgbClr val="06BA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5" name="Ovaal 94">
            <a:extLst>
              <a:ext uri="{FF2B5EF4-FFF2-40B4-BE49-F238E27FC236}">
                <a16:creationId xmlns:a16="http://schemas.microsoft.com/office/drawing/2014/main" id="{9CBD2E25-D3E5-4CEE-8E65-CF9B114228B1}"/>
              </a:ext>
            </a:extLst>
          </p:cNvPr>
          <p:cNvSpPr/>
          <p:nvPr/>
        </p:nvSpPr>
        <p:spPr>
          <a:xfrm>
            <a:off x="7180379" y="4768552"/>
            <a:ext cx="144016" cy="194320"/>
          </a:xfrm>
          <a:prstGeom prst="ellipse">
            <a:avLst/>
          </a:prstGeom>
          <a:solidFill>
            <a:srgbClr val="FFFF00"/>
          </a:solidFill>
          <a:ln>
            <a:solidFill>
              <a:srgbClr val="06BA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1301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hthoek 83"/>
          <p:cNvSpPr/>
          <p:nvPr/>
        </p:nvSpPr>
        <p:spPr>
          <a:xfrm>
            <a:off x="9408370" y="-243408"/>
            <a:ext cx="1519123" cy="129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1" name="Afbeelding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891" y="0"/>
            <a:ext cx="6599227" cy="715989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59499" y="-163537"/>
            <a:ext cx="9108505" cy="784225"/>
          </a:xfrm>
          <a:noFill/>
        </p:spPr>
        <p:txBody>
          <a:bodyPr anchor="ctr">
            <a:normAutofit fontScale="90000"/>
          </a:bodyPr>
          <a:lstStyle/>
          <a:p>
            <a:pPr algn="l" eaLnBrk="1" hangingPunct="1"/>
            <a:r>
              <a:rPr lang="en-US" altLang="nl-NL" sz="3200" dirty="0">
                <a:solidFill>
                  <a:srgbClr val="595959"/>
                </a:solidFill>
              </a:rPr>
              <a:t>De </a:t>
            </a:r>
            <a:r>
              <a:rPr lang="en-US" altLang="nl-NL" sz="3200" dirty="0" err="1">
                <a:solidFill>
                  <a:srgbClr val="FF6600"/>
                </a:solidFill>
              </a:rPr>
              <a:t>regio</a:t>
            </a:r>
            <a:r>
              <a:rPr lang="en-US" altLang="nl-NL" sz="3200" dirty="0">
                <a:solidFill>
                  <a:srgbClr val="FF6600"/>
                </a:solidFill>
              </a:rPr>
              <a:t> </a:t>
            </a:r>
            <a:r>
              <a:rPr lang="en-US" altLang="nl-NL" sz="3200" dirty="0" err="1">
                <a:solidFill>
                  <a:srgbClr val="FF6600"/>
                </a:solidFill>
              </a:rPr>
              <a:t>kartrekkers</a:t>
            </a:r>
            <a:r>
              <a:rPr lang="en-US" altLang="nl-NL" sz="3200" dirty="0">
                <a:solidFill>
                  <a:srgbClr val="FF6600"/>
                </a:solidFill>
              </a:rPr>
              <a:t> </a:t>
            </a:r>
            <a:r>
              <a:rPr lang="en-US" altLang="nl-NL" sz="3200" dirty="0">
                <a:solidFill>
                  <a:srgbClr val="595959"/>
                </a:solidFill>
              </a:rPr>
              <a:t>van het  Knowledge Broker </a:t>
            </a:r>
            <a:r>
              <a:rPr lang="en-US" altLang="nl-NL" sz="3200" dirty="0" err="1">
                <a:solidFill>
                  <a:srgbClr val="595959"/>
                </a:solidFill>
              </a:rPr>
              <a:t>Netwerk</a:t>
            </a:r>
            <a:endParaRPr lang="nl-NL" altLang="nl-NL" sz="3200" dirty="0">
              <a:solidFill>
                <a:srgbClr val="595959"/>
              </a:solidFill>
            </a:endParaRPr>
          </a:p>
        </p:txBody>
      </p:sp>
      <p:sp>
        <p:nvSpPr>
          <p:cNvPr id="22" name="Tekstvak 21"/>
          <p:cNvSpPr txBox="1"/>
          <p:nvPr/>
        </p:nvSpPr>
        <p:spPr>
          <a:xfrm>
            <a:off x="4340613" y="3877847"/>
            <a:ext cx="1934480" cy="5539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REGIO ZUID WEST NEDERLAND</a:t>
            </a:r>
          </a:p>
          <a:p>
            <a:r>
              <a:rPr lang="nl-NL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L: Sandra Marijnes, </a:t>
            </a:r>
            <a:r>
              <a:rPr lang="nl-NL" sz="1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verplk.spec</a:t>
            </a:r>
            <a:endParaRPr lang="nl-NL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nl-NL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R: Lotte Stegeman, </a:t>
            </a:r>
            <a:r>
              <a:rPr lang="nl-NL" sz="1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verplk</a:t>
            </a:r>
            <a:r>
              <a:rPr lang="nl-NL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+ mw</a:t>
            </a:r>
          </a:p>
        </p:txBody>
      </p:sp>
      <p:sp>
        <p:nvSpPr>
          <p:cNvPr id="81" name="Tekstvak 80"/>
          <p:cNvSpPr txBox="1"/>
          <p:nvPr/>
        </p:nvSpPr>
        <p:spPr>
          <a:xfrm>
            <a:off x="7565698" y="712388"/>
            <a:ext cx="1842672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1000" b="1" dirty="0">
                <a:solidFill>
                  <a:srgbClr val="595959"/>
                </a:solidFill>
              </a:rPr>
              <a:t>REGIO NOORD NL</a:t>
            </a:r>
          </a:p>
          <a:p>
            <a:r>
              <a:rPr lang="nl-NL" sz="1000" b="1" dirty="0">
                <a:solidFill>
                  <a:srgbClr val="595959"/>
                </a:solidFill>
              </a:rPr>
              <a:t>L: Anita Maalderink, logo</a:t>
            </a:r>
          </a:p>
          <a:p>
            <a:r>
              <a:rPr lang="nl-NL" sz="1000" b="1" dirty="0">
                <a:solidFill>
                  <a:srgbClr val="595959"/>
                </a:solidFill>
              </a:rPr>
              <a:t>R: Brigitta Faber, logo</a:t>
            </a:r>
            <a:endParaRPr lang="nl-NL" sz="1000" b="1" dirty="0">
              <a:solidFill>
                <a:srgbClr val="FF0000"/>
              </a:solidFill>
            </a:endParaRPr>
          </a:p>
          <a:p>
            <a:endParaRPr lang="nl-NL" sz="1000" b="1" dirty="0">
              <a:solidFill>
                <a:srgbClr val="595959"/>
              </a:solidFill>
            </a:endParaRPr>
          </a:p>
        </p:txBody>
      </p:sp>
      <p:sp>
        <p:nvSpPr>
          <p:cNvPr id="82" name="Tekstvak 81"/>
          <p:cNvSpPr txBox="1"/>
          <p:nvPr/>
        </p:nvSpPr>
        <p:spPr>
          <a:xfrm>
            <a:off x="7816386" y="4179230"/>
            <a:ext cx="2105428" cy="5539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1000" b="1" dirty="0">
                <a:solidFill>
                  <a:srgbClr val="595959"/>
                </a:solidFill>
              </a:rPr>
              <a:t>REGIO OOST BRABANT</a:t>
            </a:r>
          </a:p>
          <a:p>
            <a:r>
              <a:rPr lang="nl-NL" sz="1000" b="1" dirty="0">
                <a:solidFill>
                  <a:srgbClr val="595959"/>
                </a:solidFill>
              </a:rPr>
              <a:t>L: Linda Paulus, logo</a:t>
            </a:r>
          </a:p>
          <a:p>
            <a:r>
              <a:rPr lang="nl-NL" sz="1000" b="1" dirty="0">
                <a:solidFill>
                  <a:srgbClr val="595959"/>
                </a:solidFill>
              </a:rPr>
              <a:t>R: Inge de Vries, ergo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4437676" y="1285795"/>
            <a:ext cx="1934480" cy="5539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1000" b="1" dirty="0">
                <a:solidFill>
                  <a:srgbClr val="595959"/>
                </a:solidFill>
              </a:rPr>
              <a:t>REGIO NOORD HOLLAND</a:t>
            </a:r>
          </a:p>
          <a:p>
            <a:r>
              <a:rPr lang="nl-NL" sz="1000" b="1" dirty="0">
                <a:solidFill>
                  <a:srgbClr val="595959"/>
                </a:solidFill>
              </a:rPr>
              <a:t>L: Nienke Zijp, ergo</a:t>
            </a:r>
          </a:p>
          <a:p>
            <a:r>
              <a:rPr lang="nl-NL" sz="1000" b="1" dirty="0">
                <a:solidFill>
                  <a:srgbClr val="595959"/>
                </a:solidFill>
              </a:rPr>
              <a:t>R: Muriel Rutgers-Koolstra, fysio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5927507" y="2985001"/>
            <a:ext cx="1589133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1000" b="1" dirty="0">
                <a:solidFill>
                  <a:srgbClr val="595959"/>
                </a:solidFill>
              </a:rPr>
              <a:t>REGIO MIDDEN NEDERLAND</a:t>
            </a:r>
          </a:p>
          <a:p>
            <a:r>
              <a:rPr lang="nl-NL" sz="1000" b="1" dirty="0">
                <a:solidFill>
                  <a:srgbClr val="595959"/>
                </a:solidFill>
              </a:rPr>
              <a:t>L: Eugénie Brinkhof, fysio</a:t>
            </a:r>
          </a:p>
          <a:p>
            <a:r>
              <a:rPr lang="nl-NL" sz="1000" b="1" dirty="0">
                <a:solidFill>
                  <a:srgbClr val="595959"/>
                </a:solidFill>
              </a:rPr>
              <a:t>R: Marike Jansen, ergo</a:t>
            </a:r>
          </a:p>
        </p:txBody>
      </p:sp>
      <p:pic>
        <p:nvPicPr>
          <p:cNvPr id="2" name="Afbeelding 1" descr="Sandra Marijnes  Zuid West Nederlan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318" y="4460881"/>
            <a:ext cx="762452" cy="1141085"/>
          </a:xfrm>
          <a:prstGeom prst="rect">
            <a:avLst/>
          </a:prstGeom>
        </p:spPr>
      </p:pic>
      <p:pic>
        <p:nvPicPr>
          <p:cNvPr id="5" name="Afbeelding 4" descr="Linda Paulu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196" y="4475385"/>
            <a:ext cx="964801" cy="1267752"/>
          </a:xfrm>
          <a:prstGeom prst="rect">
            <a:avLst/>
          </a:prstGeom>
        </p:spPr>
      </p:pic>
      <p:pic>
        <p:nvPicPr>
          <p:cNvPr id="8" name="Afbeelding 7" descr="Marike Jansen regio midden nederland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263" y="2749782"/>
            <a:ext cx="732861" cy="1096798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1481493" y="6093638"/>
            <a:ext cx="9568591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 cmpd="sng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nl-NL" dirty="0">
                <a:solidFill>
                  <a:srgbClr val="FF6600"/>
                </a:solidFill>
              </a:rPr>
              <a:t>Voor organisatie van de netwerkdagen en voor vragen en ondersteuning over projectplan, </a:t>
            </a:r>
          </a:p>
          <a:p>
            <a:pPr marL="0" lvl="1" algn="ctr"/>
            <a:r>
              <a:rPr lang="nl-NL" dirty="0">
                <a:solidFill>
                  <a:srgbClr val="FF6600"/>
                </a:solidFill>
              </a:rPr>
              <a:t>het project, goede voorbeelden, implementatie etc.</a:t>
            </a:r>
          </a:p>
        </p:txBody>
      </p:sp>
      <p:pic>
        <p:nvPicPr>
          <p:cNvPr id="68" name="Picture 8" descr="http://iprova/eskion/Applications/EmployeeApp/PhotoLoader.aspx?INSTANCE=39a9662f-41ce-46bb-bd24-47c8c6b21373&amp;ID=ac966bc2-2fbd-47ae-8801-0e4adc3dc56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696" y="2747812"/>
            <a:ext cx="732511" cy="109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9" descr="Inge de Vries Oost Brabant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888" y="4733562"/>
            <a:ext cx="948963" cy="989241"/>
          </a:xfrm>
          <a:prstGeom prst="rect">
            <a:avLst/>
          </a:prstGeom>
        </p:spPr>
      </p:pic>
      <p:pic>
        <p:nvPicPr>
          <p:cNvPr id="13" name="Afbeelding 12" descr="Nienke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705" y="1941438"/>
            <a:ext cx="848369" cy="1025500"/>
          </a:xfrm>
          <a:prstGeom prst="rect">
            <a:avLst/>
          </a:prstGeom>
        </p:spPr>
      </p:pic>
      <p:pic>
        <p:nvPicPr>
          <p:cNvPr id="7" name="Afbeelding 6" descr="Lotte stegeman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684" y="4475385"/>
            <a:ext cx="892388" cy="1126581"/>
          </a:xfrm>
          <a:prstGeom prst="rect">
            <a:avLst/>
          </a:prstGeom>
        </p:spPr>
      </p:pic>
      <p:pic>
        <p:nvPicPr>
          <p:cNvPr id="80" name="Afbeelding 7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197" y="1433122"/>
            <a:ext cx="1215077" cy="813342"/>
          </a:xfrm>
          <a:prstGeom prst="rect">
            <a:avLst/>
          </a:prstGeom>
        </p:spPr>
      </p:pic>
      <p:pic>
        <p:nvPicPr>
          <p:cNvPr id="15" name="Afbeelding 14" descr="Afbeelding met muur, man, oranje, persoon&#10;&#10;Beschrijving is gegenereerd met hoge betrouwbaarheid">
            <a:extLst>
              <a:ext uri="{FF2B5EF4-FFF2-40B4-BE49-F238E27FC236}">
                <a16:creationId xmlns:a16="http://schemas.microsoft.com/office/drawing/2014/main" id="{72CFBAA8-35EB-48E0-8DFC-E28FB6DBCC8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625" y="1432956"/>
            <a:ext cx="865705" cy="1082132"/>
          </a:xfrm>
          <a:prstGeom prst="rect">
            <a:avLst/>
          </a:prstGeom>
        </p:spPr>
      </p:pic>
      <p:pic>
        <p:nvPicPr>
          <p:cNvPr id="12" name="Afbeelding 11" descr="Afbeelding met persoon, binnen, muur, man&#10;&#10;Beschrijving is gegenereerd met zeer hoge betrouwbaarheid">
            <a:extLst>
              <a:ext uri="{FF2B5EF4-FFF2-40B4-BE49-F238E27FC236}">
                <a16:creationId xmlns:a16="http://schemas.microsoft.com/office/drawing/2014/main" id="{FC3AE018-934A-4AA9-9FF0-C70FC965B55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770" y="1938154"/>
            <a:ext cx="923574" cy="92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3582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4C5EA8BCB6224EA91B46DEAEE77803" ma:contentTypeVersion="7" ma:contentTypeDescription="Een nieuw document maken." ma:contentTypeScope="" ma:versionID="038fb4eaea73a264c69618f8d6bd1efe">
  <xsd:schema xmlns:xsd="http://www.w3.org/2001/XMLSchema" xmlns:xs="http://www.w3.org/2001/XMLSchema" xmlns:p="http://schemas.microsoft.com/office/2006/metadata/properties" xmlns:ns2="4538ec1c-373f-41a0-a416-0f1292be4b42" xmlns:ns3="7a2e3e0e-09d5-40f1-9d16-6b9c1327b3e3" targetNamespace="http://schemas.microsoft.com/office/2006/metadata/properties" ma:root="true" ma:fieldsID="aea7232e1ecb26ea0feb9cd9798bccdd" ns2:_="" ns3:_="">
    <xsd:import namespace="4538ec1c-373f-41a0-a416-0f1292be4b42"/>
    <xsd:import namespace="7a2e3e0e-09d5-40f1-9d16-6b9c1327b3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38ec1c-373f-41a0-a416-0f1292be4b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2e3e0e-09d5-40f1-9d16-6b9c1327b3e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5ABDF2-C645-4B6A-B8C4-A74C8684BB40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a1b7ddf0-4e91-4e4f-b163-9986de71baa4"/>
    <ds:schemaRef ds:uri="http://purl.org/dc/terms/"/>
    <ds:schemaRef ds:uri="7a2e3e0e-09d5-40f1-9d16-6b9c1327b3e3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674204B-D165-4645-B097-445FD612249D}"/>
</file>

<file path=customXml/itemProps3.xml><?xml version="1.0" encoding="utf-8"?>
<ds:datastoreItem xmlns:ds="http://schemas.openxmlformats.org/officeDocument/2006/customXml" ds:itemID="{63E8EDD3-6D6F-4F70-9A65-47592A9E63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377</Words>
  <Application>Microsoft Office PowerPoint</Application>
  <PresentationFormat>Breedbeeld</PresentationFormat>
  <Paragraphs>98</Paragraphs>
  <Slides>2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Mangal</vt:lpstr>
      <vt:lpstr>Kantoorthema</vt:lpstr>
      <vt:lpstr>Knowledge Broker Netwerk 2018</vt:lpstr>
      <vt:lpstr>De regio kartrekkers van het  Knowledge Broker Netwerk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Knowledge Broker Netwerk 2017</dc:title>
  <dc:creator>liesbeth van Hoef</dc:creator>
  <cp:lastModifiedBy>Liesbeth van Hoef</cp:lastModifiedBy>
  <cp:revision>6</cp:revision>
  <dcterms:created xsi:type="dcterms:W3CDTF">2017-03-23T06:55:48Z</dcterms:created>
  <dcterms:modified xsi:type="dcterms:W3CDTF">2018-02-14T11:41:52Z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0x010100414C5EA8BCB6224EA91B46DEAEE77803</vt:lpwstr>
  </property>
</Properties>
</file>