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137"/>
  </p:notesMasterIdLst>
  <p:handoutMasterIdLst>
    <p:handoutMasterId r:id="rId138"/>
  </p:handoutMasterIdLst>
  <p:sldIdLst>
    <p:sldId id="497" r:id="rId5"/>
    <p:sldId id="475" r:id="rId6"/>
    <p:sldId id="499" r:id="rId7"/>
    <p:sldId id="298" r:id="rId8"/>
    <p:sldId id="286" r:id="rId9"/>
    <p:sldId id="498" r:id="rId10"/>
    <p:sldId id="502" r:id="rId11"/>
    <p:sldId id="505" r:id="rId12"/>
    <p:sldId id="300" r:id="rId13"/>
    <p:sldId id="504" r:id="rId14"/>
    <p:sldId id="506" r:id="rId15"/>
    <p:sldId id="532" r:id="rId16"/>
    <p:sldId id="262" r:id="rId17"/>
    <p:sldId id="266" r:id="rId18"/>
    <p:sldId id="267" r:id="rId19"/>
    <p:sldId id="273" r:id="rId20"/>
    <p:sldId id="316" r:id="rId21"/>
    <p:sldId id="528" r:id="rId22"/>
    <p:sldId id="508" r:id="rId23"/>
    <p:sldId id="509" r:id="rId24"/>
    <p:sldId id="299" r:id="rId25"/>
    <p:sldId id="533" r:id="rId26"/>
    <p:sldId id="363" r:id="rId27"/>
    <p:sldId id="512" r:id="rId28"/>
    <p:sldId id="501" r:id="rId29"/>
    <p:sldId id="503" r:id="rId30"/>
    <p:sldId id="500" r:id="rId31"/>
    <p:sldId id="376" r:id="rId32"/>
    <p:sldId id="530" r:id="rId33"/>
    <p:sldId id="531" r:id="rId34"/>
    <p:sldId id="534" r:id="rId35"/>
    <p:sldId id="516" r:id="rId36"/>
    <p:sldId id="529" r:id="rId37"/>
    <p:sldId id="280" r:id="rId38"/>
    <p:sldId id="537" r:id="rId39"/>
    <p:sldId id="513" r:id="rId40"/>
    <p:sldId id="538" r:id="rId41"/>
    <p:sldId id="268" r:id="rId42"/>
    <p:sldId id="274" r:id="rId43"/>
    <p:sldId id="279" r:id="rId44"/>
    <p:sldId id="536" r:id="rId45"/>
    <p:sldId id="535" r:id="rId46"/>
    <p:sldId id="539" r:id="rId47"/>
    <p:sldId id="540" r:id="rId48"/>
    <p:sldId id="541" r:id="rId49"/>
    <p:sldId id="542" r:id="rId50"/>
    <p:sldId id="543" r:id="rId51"/>
    <p:sldId id="556" r:id="rId52"/>
    <p:sldId id="511" r:id="rId53"/>
    <p:sldId id="309" r:id="rId54"/>
    <p:sldId id="552" r:id="rId55"/>
    <p:sldId id="563" r:id="rId56"/>
    <p:sldId id="545" r:id="rId57"/>
    <p:sldId id="561" r:id="rId58"/>
    <p:sldId id="564" r:id="rId59"/>
    <p:sldId id="562" r:id="rId60"/>
    <p:sldId id="557" r:id="rId61"/>
    <p:sldId id="558" r:id="rId62"/>
    <p:sldId id="559" r:id="rId63"/>
    <p:sldId id="560" r:id="rId64"/>
    <p:sldId id="566" r:id="rId65"/>
    <p:sldId id="567" r:id="rId66"/>
    <p:sldId id="568" r:id="rId67"/>
    <p:sldId id="319" r:id="rId68"/>
    <p:sldId id="282" r:id="rId69"/>
    <p:sldId id="374" r:id="rId70"/>
    <p:sldId id="377" r:id="rId71"/>
    <p:sldId id="569" r:id="rId72"/>
    <p:sldId id="570" r:id="rId73"/>
    <p:sldId id="297" r:id="rId74"/>
    <p:sldId id="571" r:id="rId75"/>
    <p:sldId id="324" r:id="rId76"/>
    <p:sldId id="440" r:id="rId77"/>
    <p:sldId id="441" r:id="rId78"/>
    <p:sldId id="487" r:id="rId79"/>
    <p:sldId id="572" r:id="rId80"/>
    <p:sldId id="303" r:id="rId81"/>
    <p:sldId id="270" r:id="rId82"/>
    <p:sldId id="271" r:id="rId83"/>
    <p:sldId id="278" r:id="rId84"/>
    <p:sldId id="272" r:id="rId85"/>
    <p:sldId id="575" r:id="rId86"/>
    <p:sldId id="551" r:id="rId87"/>
    <p:sldId id="565" r:id="rId88"/>
    <p:sldId id="554" r:id="rId89"/>
    <p:sldId id="576" r:id="rId90"/>
    <p:sldId id="479" r:id="rId91"/>
    <p:sldId id="420" r:id="rId92"/>
    <p:sldId id="578" r:id="rId93"/>
    <p:sldId id="579" r:id="rId94"/>
    <p:sldId id="577" r:id="rId95"/>
    <p:sldId id="526" r:id="rId96"/>
    <p:sldId id="527" r:id="rId97"/>
    <p:sldId id="524" r:id="rId98"/>
    <p:sldId id="525" r:id="rId99"/>
    <p:sldId id="522" r:id="rId100"/>
    <p:sldId id="520" r:id="rId101"/>
    <p:sldId id="422" r:id="rId102"/>
    <p:sldId id="285" r:id="rId103"/>
    <p:sldId id="401" r:id="rId104"/>
    <p:sldId id="573" r:id="rId105"/>
    <p:sldId id="574" r:id="rId106"/>
    <p:sldId id="581" r:id="rId107"/>
    <p:sldId id="370" r:id="rId108"/>
    <p:sldId id="585" r:id="rId109"/>
    <p:sldId id="586" r:id="rId110"/>
    <p:sldId id="310" r:id="rId111"/>
    <p:sldId id="353" r:id="rId112"/>
    <p:sldId id="430" r:id="rId113"/>
    <p:sldId id="431" r:id="rId114"/>
    <p:sldId id="432" r:id="rId115"/>
    <p:sldId id="482" r:id="rId116"/>
    <p:sldId id="433" r:id="rId117"/>
    <p:sldId id="434" r:id="rId118"/>
    <p:sldId id="435" r:id="rId119"/>
    <p:sldId id="446" r:id="rId120"/>
    <p:sldId id="582" r:id="rId121"/>
    <p:sldId id="583" r:id="rId122"/>
    <p:sldId id="584" r:id="rId123"/>
    <p:sldId id="518" r:id="rId124"/>
    <p:sldId id="402" r:id="rId125"/>
    <p:sldId id="403" r:id="rId126"/>
    <p:sldId id="469" r:id="rId127"/>
    <p:sldId id="587" r:id="rId128"/>
    <p:sldId id="588" r:id="rId129"/>
    <p:sldId id="589" r:id="rId130"/>
    <p:sldId id="590" r:id="rId131"/>
    <p:sldId id="591" r:id="rId132"/>
    <p:sldId id="592" r:id="rId133"/>
    <p:sldId id="593" r:id="rId134"/>
    <p:sldId id="594" r:id="rId135"/>
    <p:sldId id="595" r:id="rId136"/>
  </p:sldIdLst>
  <p:sldSz cx="9144000" cy="6858000" type="screen4x3"/>
  <p:notesSz cx="6794500" cy="9931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2AFC0A-76D7-44DD-BE17-CB8F281598CB}">
          <p14:sldIdLst>
            <p14:sldId id="497"/>
            <p14:sldId id="475"/>
          </p14:sldIdLst>
        </p14:section>
        <p14:section name="Untitled Section" id="{95774CD2-EEAC-4E92-8E00-DE215DCC583E}">
          <p14:sldIdLst>
            <p14:sldId id="499"/>
            <p14:sldId id="298"/>
            <p14:sldId id="286"/>
            <p14:sldId id="498"/>
            <p14:sldId id="502"/>
            <p14:sldId id="505"/>
            <p14:sldId id="300"/>
            <p14:sldId id="504"/>
            <p14:sldId id="506"/>
            <p14:sldId id="532"/>
            <p14:sldId id="262"/>
            <p14:sldId id="266"/>
            <p14:sldId id="267"/>
            <p14:sldId id="273"/>
            <p14:sldId id="316"/>
            <p14:sldId id="528"/>
            <p14:sldId id="508"/>
            <p14:sldId id="509"/>
            <p14:sldId id="299"/>
            <p14:sldId id="533"/>
            <p14:sldId id="363"/>
            <p14:sldId id="512"/>
            <p14:sldId id="501"/>
            <p14:sldId id="503"/>
            <p14:sldId id="500"/>
            <p14:sldId id="376"/>
            <p14:sldId id="530"/>
            <p14:sldId id="531"/>
            <p14:sldId id="534"/>
            <p14:sldId id="516"/>
            <p14:sldId id="529"/>
            <p14:sldId id="280"/>
            <p14:sldId id="537"/>
            <p14:sldId id="513"/>
            <p14:sldId id="538"/>
            <p14:sldId id="268"/>
            <p14:sldId id="274"/>
            <p14:sldId id="279"/>
            <p14:sldId id="536"/>
            <p14:sldId id="535"/>
            <p14:sldId id="539"/>
            <p14:sldId id="540"/>
            <p14:sldId id="541"/>
            <p14:sldId id="542"/>
            <p14:sldId id="543"/>
            <p14:sldId id="556"/>
            <p14:sldId id="511"/>
            <p14:sldId id="309"/>
            <p14:sldId id="552"/>
            <p14:sldId id="563"/>
            <p14:sldId id="545"/>
            <p14:sldId id="561"/>
            <p14:sldId id="564"/>
            <p14:sldId id="562"/>
            <p14:sldId id="557"/>
            <p14:sldId id="558"/>
            <p14:sldId id="559"/>
            <p14:sldId id="560"/>
            <p14:sldId id="566"/>
            <p14:sldId id="567"/>
            <p14:sldId id="568"/>
            <p14:sldId id="319"/>
            <p14:sldId id="282"/>
            <p14:sldId id="374"/>
            <p14:sldId id="377"/>
            <p14:sldId id="569"/>
            <p14:sldId id="570"/>
            <p14:sldId id="297"/>
            <p14:sldId id="571"/>
            <p14:sldId id="324"/>
            <p14:sldId id="440"/>
            <p14:sldId id="441"/>
            <p14:sldId id="487"/>
            <p14:sldId id="572"/>
            <p14:sldId id="303"/>
            <p14:sldId id="270"/>
            <p14:sldId id="271"/>
            <p14:sldId id="278"/>
            <p14:sldId id="272"/>
            <p14:sldId id="575"/>
            <p14:sldId id="551"/>
            <p14:sldId id="565"/>
            <p14:sldId id="554"/>
            <p14:sldId id="576"/>
            <p14:sldId id="479"/>
            <p14:sldId id="420"/>
            <p14:sldId id="578"/>
            <p14:sldId id="579"/>
            <p14:sldId id="577"/>
            <p14:sldId id="526"/>
            <p14:sldId id="527"/>
            <p14:sldId id="524"/>
            <p14:sldId id="525"/>
            <p14:sldId id="522"/>
            <p14:sldId id="520"/>
            <p14:sldId id="422"/>
            <p14:sldId id="285"/>
            <p14:sldId id="401"/>
            <p14:sldId id="573"/>
            <p14:sldId id="574"/>
            <p14:sldId id="581"/>
            <p14:sldId id="370"/>
            <p14:sldId id="585"/>
            <p14:sldId id="586"/>
            <p14:sldId id="310"/>
            <p14:sldId id="353"/>
            <p14:sldId id="430"/>
            <p14:sldId id="431"/>
            <p14:sldId id="432"/>
            <p14:sldId id="482"/>
            <p14:sldId id="433"/>
            <p14:sldId id="434"/>
            <p14:sldId id="435"/>
            <p14:sldId id="446"/>
            <p14:sldId id="582"/>
            <p14:sldId id="583"/>
            <p14:sldId id="584"/>
            <p14:sldId id="518"/>
            <p14:sldId id="402"/>
            <p14:sldId id="403"/>
            <p14:sldId id="469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G" initials="RU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000"/>
    <a:srgbClr val="991793"/>
    <a:srgbClr val="834D21"/>
    <a:srgbClr val="EBD9A5"/>
    <a:srgbClr val="FAF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28B19-2F83-465D-AB64-B85C4150C51F}" v="126" dt="2021-05-20T08:57:34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04" autoAdjust="0"/>
    <p:restoredTop sz="94710" autoAdjust="0"/>
  </p:normalViewPr>
  <p:slideViewPr>
    <p:cSldViewPr>
      <p:cViewPr varScale="1">
        <p:scale>
          <a:sx n="86" d="100"/>
          <a:sy n="86" d="100"/>
        </p:scale>
        <p:origin x="49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ed\Previously%20Relocated%20Items\Security\Bestanden\Desktop\WEBINAR\Data\Grafieken%20Webinar%20Joost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ed\Previously%20Relocated%20Items\Security\Bestanden\Desktop\WEBINAR\Data\Grafieken%20Webinar%20Joost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ed\Previously%20Relocated%20Items\Security\Bestanden\Desktop\WEBINAR\Data\Grafieken%20Webinar%20Joost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ed\Previously%20Relocated%20Items\Security\Bestanden\Desktop\WEBINAR\Data\Grafieken%20Webinar%20Joost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ed\Previously%20Relocated%20Items\Security\Bestanden\Desktop\WEBINAR\Data\Grafieken%20Webinar%20Joost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ared\Previously%20Relocated%20Items\Security\Bestanden\Desktop\WEBINAR\Data\Grafieken%20Webinar%20Joost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Book3" TargetMode="External"/><Relationship Id="rId1" Type="http://schemas.openxmlformats.org/officeDocument/2006/relationships/image" Target="../media/image93.jp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Book3" TargetMode="External"/><Relationship Id="rId1" Type="http://schemas.openxmlformats.org/officeDocument/2006/relationships/image" Target="../media/image93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Verminderd zien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MS!$B$10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MS!$C$9:$G$9</c:f>
              <c:strCache>
                <c:ptCount val="5"/>
                <c:pt idx="0">
                  <c:v>Wazig zien</c:v>
                </c:pt>
                <c:pt idx="1">
                  <c:v>Moeite met focussen</c:v>
                </c:pt>
                <c:pt idx="2">
                  <c:v>Dieptezien</c:v>
                </c:pt>
                <c:pt idx="3">
                  <c:v>Verminderd contrast</c:v>
                </c:pt>
                <c:pt idx="4">
                  <c:v>Moeite met lezen</c:v>
                </c:pt>
              </c:strCache>
            </c:strRef>
          </c:cat>
          <c:val>
            <c:numRef>
              <c:f>MS!$C$10:$G$10</c:f>
              <c:numCache>
                <c:formatCode>0%</c:formatCode>
                <c:ptCount val="5"/>
                <c:pt idx="0">
                  <c:v>0.19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75-7245-A84E-5BD578C69087}"/>
            </c:ext>
          </c:extLst>
        </c:ser>
        <c:ser>
          <c:idx val="1"/>
          <c:order val="1"/>
          <c:tx>
            <c:strRef>
              <c:f>MS!$B$11</c:f>
              <c:strCache>
                <c:ptCount val="1"/>
                <c:pt idx="0">
                  <c:v>HC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MS!$C$9:$G$9</c:f>
              <c:strCache>
                <c:ptCount val="5"/>
                <c:pt idx="0">
                  <c:v>Wazig zien</c:v>
                </c:pt>
                <c:pt idx="1">
                  <c:v>Moeite met focussen</c:v>
                </c:pt>
                <c:pt idx="2">
                  <c:v>Dieptezien</c:v>
                </c:pt>
                <c:pt idx="3">
                  <c:v>Verminderd contrast</c:v>
                </c:pt>
                <c:pt idx="4">
                  <c:v>Moeite met lezen</c:v>
                </c:pt>
              </c:strCache>
            </c:strRef>
          </c:cat>
          <c:val>
            <c:numRef>
              <c:f>MS!$C$11:$G$11</c:f>
              <c:numCache>
                <c:formatCode>0%</c:formatCode>
                <c:ptCount val="5"/>
                <c:pt idx="0">
                  <c:v>0.12</c:v>
                </c:pt>
                <c:pt idx="1">
                  <c:v>0.06</c:v>
                </c:pt>
                <c:pt idx="2">
                  <c:v>0.05</c:v>
                </c:pt>
                <c:pt idx="3">
                  <c:v>0.06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75-7245-A84E-5BD578C69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31789432"/>
        <c:axId val="431794024"/>
      </c:barChart>
      <c:catAx>
        <c:axId val="43178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1794024"/>
        <c:crosses val="autoZero"/>
        <c:auto val="1"/>
        <c:lblAlgn val="ctr"/>
        <c:lblOffset val="100"/>
        <c:noMultiLvlLbl val="0"/>
      </c:catAx>
      <c:valAx>
        <c:axId val="431794024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178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bg2"/>
          </a:solidFill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Licht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MS!$B$15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MS!$C$14:$E$14</c:f>
              <c:strCache>
                <c:ptCount val="3"/>
                <c:pt idx="0">
                  <c:v>Lichthinder</c:v>
                </c:pt>
                <c:pt idx="1">
                  <c:v>Lichtbehoefte/donker beeld</c:v>
                </c:pt>
                <c:pt idx="2">
                  <c:v>Licht- en donkeradaptatie</c:v>
                </c:pt>
              </c:strCache>
            </c:strRef>
          </c:cat>
          <c:val>
            <c:numRef>
              <c:f>MS!$C$15:$E$15</c:f>
              <c:numCache>
                <c:formatCode>0%</c:formatCode>
                <c:ptCount val="3"/>
                <c:pt idx="0">
                  <c:v>0.24</c:v>
                </c:pt>
                <c:pt idx="1">
                  <c:v>0.15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26-3E41-9127-4F1B8E02AF9A}"/>
            </c:ext>
          </c:extLst>
        </c:ser>
        <c:ser>
          <c:idx val="1"/>
          <c:order val="1"/>
          <c:tx>
            <c:strRef>
              <c:f>MS!$B$16</c:f>
              <c:strCache>
                <c:ptCount val="1"/>
                <c:pt idx="0">
                  <c:v>HC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MS!$C$14:$E$14</c:f>
              <c:strCache>
                <c:ptCount val="3"/>
                <c:pt idx="0">
                  <c:v>Lichthinder</c:v>
                </c:pt>
                <c:pt idx="1">
                  <c:v>Lichtbehoefte/donker beeld</c:v>
                </c:pt>
                <c:pt idx="2">
                  <c:v>Licht- en donkeradaptatie</c:v>
                </c:pt>
              </c:strCache>
            </c:strRef>
          </c:cat>
          <c:val>
            <c:numRef>
              <c:f>MS!$C$16:$E$16</c:f>
              <c:numCache>
                <c:formatCode>0%</c:formatCode>
                <c:ptCount val="3"/>
                <c:pt idx="0">
                  <c:v>0.09</c:v>
                </c:pt>
                <c:pt idx="1">
                  <c:v>0.05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26-3E41-9127-4F1B8E02A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52228000"/>
        <c:axId val="552226360"/>
      </c:barChart>
      <c:catAx>
        <c:axId val="55222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52226360"/>
        <c:crosses val="autoZero"/>
        <c:auto val="1"/>
        <c:lblAlgn val="ctr"/>
        <c:lblOffset val="100"/>
        <c:noMultiLvlLbl val="0"/>
      </c:catAx>
      <c:valAx>
        <c:axId val="55222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5222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2"/>
          </a:solidFill>
        </a:defRPr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Taken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MS!$B$20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MS!$C$19:$E$19</c:f>
              <c:strCache>
                <c:ptCount val="3"/>
                <c:pt idx="0">
                  <c:v>Meer tijd nodig</c:v>
                </c:pt>
                <c:pt idx="1">
                  <c:v>Moeite in het verkeer</c:v>
                </c:pt>
                <c:pt idx="2">
                  <c:v>Moeite met zoeken &amp; vinden</c:v>
                </c:pt>
              </c:strCache>
            </c:strRef>
          </c:cat>
          <c:val>
            <c:numRef>
              <c:f>MS!$C$20:$E$20</c:f>
              <c:numCache>
                <c:formatCode>0%</c:formatCode>
                <c:ptCount val="3"/>
                <c:pt idx="0">
                  <c:v>0.13</c:v>
                </c:pt>
                <c:pt idx="1">
                  <c:v>0.09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F-C44F-A985-2F6081B99D4C}"/>
            </c:ext>
          </c:extLst>
        </c:ser>
        <c:ser>
          <c:idx val="1"/>
          <c:order val="1"/>
          <c:tx>
            <c:strRef>
              <c:f>MS!$B$21</c:f>
              <c:strCache>
                <c:ptCount val="1"/>
                <c:pt idx="0">
                  <c:v>HC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MS!$C$19:$E$19</c:f>
              <c:strCache>
                <c:ptCount val="3"/>
                <c:pt idx="0">
                  <c:v>Meer tijd nodig</c:v>
                </c:pt>
                <c:pt idx="1">
                  <c:v>Moeite in het verkeer</c:v>
                </c:pt>
                <c:pt idx="2">
                  <c:v>Moeite met zoeken &amp; vinden</c:v>
                </c:pt>
              </c:strCache>
            </c:strRef>
          </c:cat>
          <c:val>
            <c:numRef>
              <c:f>MS!$C$21:$E$21</c:f>
              <c:numCache>
                <c:formatCode>0%</c:formatCode>
                <c:ptCount val="3"/>
                <c:pt idx="0">
                  <c:v>0.02</c:v>
                </c:pt>
                <c:pt idx="1">
                  <c:v>0.02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F-C44F-A985-2F6081B99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056760"/>
        <c:axId val="555055776"/>
      </c:barChart>
      <c:catAx>
        <c:axId val="55505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55055776"/>
        <c:crosses val="autoZero"/>
        <c:auto val="1"/>
        <c:lblAlgn val="ctr"/>
        <c:lblOffset val="100"/>
        <c:noMultiLvlLbl val="0"/>
      </c:catAx>
      <c:valAx>
        <c:axId val="555055776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55056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2"/>
          </a:solidFill>
        </a:defRPr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Verminderd zien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PD!$B$10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PD!$C$9:$G$9</c:f>
              <c:strCache>
                <c:ptCount val="5"/>
                <c:pt idx="0">
                  <c:v>Wazig zien</c:v>
                </c:pt>
                <c:pt idx="1">
                  <c:v>Moeite met focussen</c:v>
                </c:pt>
                <c:pt idx="2">
                  <c:v>Dieptezien</c:v>
                </c:pt>
                <c:pt idx="3">
                  <c:v>Verminderd contrast</c:v>
                </c:pt>
                <c:pt idx="4">
                  <c:v>Moeite met lezen</c:v>
                </c:pt>
              </c:strCache>
            </c:strRef>
          </c:cat>
          <c:val>
            <c:numRef>
              <c:f>PD!$C$10:$G$10</c:f>
              <c:numCache>
                <c:formatCode>0%</c:formatCode>
                <c:ptCount val="5"/>
                <c:pt idx="0">
                  <c:v>0.21</c:v>
                </c:pt>
                <c:pt idx="1">
                  <c:v>0.17</c:v>
                </c:pt>
                <c:pt idx="2">
                  <c:v>0.1</c:v>
                </c:pt>
                <c:pt idx="3">
                  <c:v>0.16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1-964B-A662-2A5D9763316E}"/>
            </c:ext>
          </c:extLst>
        </c:ser>
        <c:ser>
          <c:idx val="1"/>
          <c:order val="1"/>
          <c:tx>
            <c:strRef>
              <c:f>PD!$B$11</c:f>
              <c:strCache>
                <c:ptCount val="1"/>
                <c:pt idx="0">
                  <c:v>HC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PD!$C$9:$G$9</c:f>
              <c:strCache>
                <c:ptCount val="5"/>
                <c:pt idx="0">
                  <c:v>Wazig zien</c:v>
                </c:pt>
                <c:pt idx="1">
                  <c:v>Moeite met focussen</c:v>
                </c:pt>
                <c:pt idx="2">
                  <c:v>Dieptezien</c:v>
                </c:pt>
                <c:pt idx="3">
                  <c:v>Verminderd contrast</c:v>
                </c:pt>
                <c:pt idx="4">
                  <c:v>Moeite met lezen</c:v>
                </c:pt>
              </c:strCache>
            </c:strRef>
          </c:cat>
          <c:val>
            <c:numRef>
              <c:f>PD!$C$11:$G$11</c:f>
              <c:numCache>
                <c:formatCode>0%</c:formatCode>
                <c:ptCount val="5"/>
                <c:pt idx="0">
                  <c:v>0.12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E1-964B-A662-2A5D97633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31789432"/>
        <c:axId val="431794024"/>
      </c:barChart>
      <c:catAx>
        <c:axId val="43178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1794024"/>
        <c:crosses val="autoZero"/>
        <c:auto val="1"/>
        <c:lblAlgn val="ctr"/>
        <c:lblOffset val="100"/>
        <c:noMultiLvlLbl val="0"/>
      </c:catAx>
      <c:valAx>
        <c:axId val="431794024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178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</a:defRPr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Verminderd zien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PD!$B$10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PD!$C$9:$G$9</c:f>
              <c:strCache>
                <c:ptCount val="5"/>
                <c:pt idx="0">
                  <c:v>Wazig zien</c:v>
                </c:pt>
                <c:pt idx="1">
                  <c:v>Moeite met focussen</c:v>
                </c:pt>
                <c:pt idx="2">
                  <c:v>Dieptezien</c:v>
                </c:pt>
                <c:pt idx="3">
                  <c:v>Verminderd contrast</c:v>
                </c:pt>
                <c:pt idx="4">
                  <c:v>Moeite met lezen</c:v>
                </c:pt>
              </c:strCache>
            </c:strRef>
          </c:cat>
          <c:val>
            <c:numRef>
              <c:f>PD!$C$10:$G$10</c:f>
              <c:numCache>
                <c:formatCode>0%</c:formatCode>
                <c:ptCount val="5"/>
                <c:pt idx="0">
                  <c:v>0.21</c:v>
                </c:pt>
                <c:pt idx="1">
                  <c:v>0.17</c:v>
                </c:pt>
                <c:pt idx="2">
                  <c:v>0.1</c:v>
                </c:pt>
                <c:pt idx="3">
                  <c:v>0.16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D9-3649-B4BC-E3291569842D}"/>
            </c:ext>
          </c:extLst>
        </c:ser>
        <c:ser>
          <c:idx val="1"/>
          <c:order val="1"/>
          <c:tx>
            <c:strRef>
              <c:f>PD!$B$11</c:f>
              <c:strCache>
                <c:ptCount val="1"/>
                <c:pt idx="0">
                  <c:v>HC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PD!$C$9:$G$9</c:f>
              <c:strCache>
                <c:ptCount val="5"/>
                <c:pt idx="0">
                  <c:v>Wazig zien</c:v>
                </c:pt>
                <c:pt idx="1">
                  <c:v>Moeite met focussen</c:v>
                </c:pt>
                <c:pt idx="2">
                  <c:v>Dieptezien</c:v>
                </c:pt>
                <c:pt idx="3">
                  <c:v>Verminderd contrast</c:v>
                </c:pt>
                <c:pt idx="4">
                  <c:v>Moeite met lezen</c:v>
                </c:pt>
              </c:strCache>
            </c:strRef>
          </c:cat>
          <c:val>
            <c:numRef>
              <c:f>PD!$C$11:$G$11</c:f>
              <c:numCache>
                <c:formatCode>0%</c:formatCode>
                <c:ptCount val="5"/>
                <c:pt idx="0">
                  <c:v>0.12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D9-3649-B4BC-E32915698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31789432"/>
        <c:axId val="431794024"/>
      </c:barChart>
      <c:catAx>
        <c:axId val="43178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1794024"/>
        <c:crosses val="autoZero"/>
        <c:auto val="1"/>
        <c:lblAlgn val="ctr"/>
        <c:lblOffset val="100"/>
        <c:noMultiLvlLbl val="0"/>
      </c:catAx>
      <c:valAx>
        <c:axId val="431794024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3178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</a:defRPr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Licht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PD!$B$15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PD!$C$14:$E$14</c:f>
              <c:strCache>
                <c:ptCount val="3"/>
                <c:pt idx="0">
                  <c:v>Lichthinder</c:v>
                </c:pt>
                <c:pt idx="1">
                  <c:v>Lichtbehoefte/donker beeld</c:v>
                </c:pt>
                <c:pt idx="2">
                  <c:v>Licht- en donkeradaptatie</c:v>
                </c:pt>
              </c:strCache>
            </c:strRef>
          </c:cat>
          <c:val>
            <c:numRef>
              <c:f>PD!$C$15:$E$15</c:f>
              <c:numCache>
                <c:formatCode>0%</c:formatCode>
                <c:ptCount val="3"/>
                <c:pt idx="0">
                  <c:v>0.17</c:v>
                </c:pt>
                <c:pt idx="1">
                  <c:v>0.17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7-9F43-87BF-1BCE44690238}"/>
            </c:ext>
          </c:extLst>
        </c:ser>
        <c:ser>
          <c:idx val="1"/>
          <c:order val="1"/>
          <c:tx>
            <c:strRef>
              <c:f>PD!$B$16</c:f>
              <c:strCache>
                <c:ptCount val="1"/>
                <c:pt idx="0">
                  <c:v>HC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PD!$C$14:$E$14</c:f>
              <c:strCache>
                <c:ptCount val="3"/>
                <c:pt idx="0">
                  <c:v>Lichthinder</c:v>
                </c:pt>
                <c:pt idx="1">
                  <c:v>Lichtbehoefte/donker beeld</c:v>
                </c:pt>
                <c:pt idx="2">
                  <c:v>Licht- en donkeradaptatie</c:v>
                </c:pt>
              </c:strCache>
            </c:strRef>
          </c:cat>
          <c:val>
            <c:numRef>
              <c:f>PD!$C$16:$E$16</c:f>
              <c:numCache>
                <c:formatCode>0%</c:formatCode>
                <c:ptCount val="3"/>
                <c:pt idx="0">
                  <c:v>0.1</c:v>
                </c:pt>
                <c:pt idx="1">
                  <c:v>0.06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27-9F43-87BF-1BCE446902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52228000"/>
        <c:axId val="552226360"/>
      </c:barChart>
      <c:catAx>
        <c:axId val="55222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52226360"/>
        <c:crosses val="autoZero"/>
        <c:auto val="1"/>
        <c:lblAlgn val="ctr"/>
        <c:lblOffset val="100"/>
        <c:noMultiLvlLbl val="0"/>
      </c:catAx>
      <c:valAx>
        <c:axId val="552226360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5222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</a:defRPr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08818332799985E-2"/>
          <c:y val="0.15870835570677094"/>
          <c:w val="0.94390890407728634"/>
          <c:h val="0.74680168739278574"/>
        </c:manualLayout>
      </c:layout>
      <c:barChart>
        <c:barDir val="col"/>
        <c:grouping val="clustered"/>
        <c:varyColors val="0"/>
        <c:ser>
          <c:idx val="0"/>
          <c:order val="0"/>
          <c:tx>
            <c:v>Number of bells crossed</c:v>
          </c:tx>
          <c:spPr>
            <a:solidFill>
              <a:srgbClr val="92D050">
                <a:alpha val="0"/>
              </a:srgbClr>
            </a:solidFill>
          </c:spPr>
          <c:invertIfNegative val="0"/>
          <c:cat>
            <c:strRef>
              <c:f>Sheet1!$B$14:$B$20</c:f>
              <c:strCache>
                <c:ptCount val="7"/>
                <c:pt idx="0">
                  <c:v>Column 1</c:v>
                </c:pt>
                <c:pt idx="1">
                  <c:v>Column 2</c:v>
                </c:pt>
                <c:pt idx="2">
                  <c:v>Column 3</c:v>
                </c:pt>
                <c:pt idx="3">
                  <c:v>Column 4</c:v>
                </c:pt>
                <c:pt idx="4">
                  <c:v>Column 5</c:v>
                </c:pt>
                <c:pt idx="5">
                  <c:v>Column 6</c:v>
                </c:pt>
                <c:pt idx="6">
                  <c:v>Column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B-435F-9695-C6ADAA16A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79744"/>
        <c:axId val="39718272"/>
      </c:barChart>
      <c:catAx>
        <c:axId val="42079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nl-NL"/>
          </a:p>
        </c:txPr>
        <c:crossAx val="39718272"/>
        <c:crosses val="autoZero"/>
        <c:auto val="1"/>
        <c:lblAlgn val="ctr"/>
        <c:lblOffset val="100"/>
        <c:noMultiLvlLbl val="0"/>
      </c:catAx>
      <c:valAx>
        <c:axId val="39718272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nl-NL"/>
          </a:p>
        </c:txPr>
        <c:crossAx val="42079744"/>
        <c:crosses val="autoZero"/>
        <c:crossBetween val="between"/>
        <c:majorUnit val="1"/>
        <c:minorUnit val="1"/>
      </c:valAx>
      <c:spPr>
        <a:blipFill dpi="0" rotWithShape="1">
          <a:blip xmlns:r="http://schemas.openxmlformats.org/officeDocument/2006/relationships" r:embed="rId1">
            <a:alphaModFix amt="30000"/>
          </a:blip>
          <a:srcRect/>
          <a:stretch>
            <a:fillRect/>
          </a:stretch>
        </a:blipFill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08818332799985E-2"/>
          <c:y val="0.15870835570677094"/>
          <c:w val="0.94390890407728634"/>
          <c:h val="0.74680168739278574"/>
        </c:manualLayout>
      </c:layout>
      <c:barChart>
        <c:barDir val="col"/>
        <c:grouping val="clustered"/>
        <c:varyColors val="0"/>
        <c:ser>
          <c:idx val="0"/>
          <c:order val="0"/>
          <c:tx>
            <c:v>Number of bells crossed</c:v>
          </c:tx>
          <c:spPr>
            <a:solidFill>
              <a:srgbClr val="00B050"/>
            </a:solidFill>
          </c:spPr>
          <c:invertIfNegative val="0"/>
          <c:cat>
            <c:strRef>
              <c:f>Sheet1!$B$14:$B$20</c:f>
              <c:strCache>
                <c:ptCount val="7"/>
                <c:pt idx="0">
                  <c:v>Column 1</c:v>
                </c:pt>
                <c:pt idx="1">
                  <c:v>Column 2</c:v>
                </c:pt>
                <c:pt idx="2">
                  <c:v>Column 3</c:v>
                </c:pt>
                <c:pt idx="3">
                  <c:v>Column 4</c:v>
                </c:pt>
                <c:pt idx="4">
                  <c:v>Column 5</c:v>
                </c:pt>
                <c:pt idx="5">
                  <c:v>Column 6</c:v>
                </c:pt>
                <c:pt idx="6">
                  <c:v>Column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A2-4499-B288-3879EA07C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39136"/>
        <c:axId val="57729600"/>
      </c:barChart>
      <c:catAx>
        <c:axId val="4213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nl-NL"/>
          </a:p>
        </c:txPr>
        <c:crossAx val="57729600"/>
        <c:crosses val="autoZero"/>
        <c:auto val="1"/>
        <c:lblAlgn val="ctr"/>
        <c:lblOffset val="100"/>
        <c:noMultiLvlLbl val="0"/>
      </c:catAx>
      <c:valAx>
        <c:axId val="57729600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nl-NL"/>
          </a:p>
        </c:txPr>
        <c:crossAx val="42139136"/>
        <c:crosses val="autoZero"/>
        <c:crossBetween val="between"/>
        <c:majorUnit val="1"/>
        <c:minorUnit val="1"/>
      </c:valAx>
      <c:spPr>
        <a:blipFill dpi="0" rotWithShape="1">
          <a:blip xmlns:r="http://schemas.openxmlformats.org/officeDocument/2006/relationships" r:embed="rId1">
            <a:alphaModFix amt="30000"/>
          </a:blip>
          <a:srcRect/>
          <a:stretch>
            <a:fillRect/>
          </a:stretch>
        </a:blipFill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5A20-0870-4278-BA7D-E6F9C58CF15A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BA1F6-F5D3-4BC8-B6FA-A5E2634A58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0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nl-NL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nl-NL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Click to edit Master text styles</a:t>
            </a:r>
          </a:p>
          <a:p>
            <a:pPr lvl="1"/>
            <a:r>
              <a:rPr lang="nl-NL" altLang="en-US"/>
              <a:t>Second level</a:t>
            </a:r>
          </a:p>
          <a:p>
            <a:pPr lvl="2"/>
            <a:r>
              <a:rPr lang="nl-NL" altLang="en-US"/>
              <a:t>Third level</a:t>
            </a:r>
          </a:p>
          <a:p>
            <a:pPr lvl="3"/>
            <a:r>
              <a:rPr lang="nl-NL" altLang="en-US"/>
              <a:t>Fourth level</a:t>
            </a:r>
          </a:p>
          <a:p>
            <a:pPr lvl="4"/>
            <a:r>
              <a:rPr lang="nl-NL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nl-NL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A1CB5D7-D4B3-4C0F-A587-1C07C74D9074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83064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30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37310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8B6D0-7A74-4F86-994A-4273181FA2E3}" type="slidenum">
              <a:rPr lang="nl-NL" altLang="en-US">
                <a:solidFill>
                  <a:prstClr val="black"/>
                </a:solidFill>
              </a:rPr>
              <a:pPr/>
              <a:t>81</a:t>
            </a:fld>
            <a:endParaRPr lang="nl-NL" alt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83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40068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84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80160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85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2332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88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22163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98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945394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365BE3-3963-2D4B-9310-EEA030966E1E}" type="slidenum">
              <a:rPr lang="en-GB"/>
              <a:pPr/>
              <a:t>99</a:t>
            </a:fld>
            <a:endParaRPr lang="en-GB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010" tIns="45505" rIns="91010" bIns="45505"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10" tIns="45505" rIns="91010" bIns="45505" anchor="b">
            <a:prstTxWarp prst="textNoShape">
              <a:avLst/>
            </a:prstTxWarp>
          </a:bodyPr>
          <a:lstStyle/>
          <a:p>
            <a:pPr algn="r"/>
            <a:fld id="{58326224-6FA9-AE4E-A9FE-D5468ED6E393}" type="slidenum">
              <a:rPr lang="nl-NL" sz="1200"/>
              <a:pPr algn="r"/>
              <a:t>99</a:t>
            </a:fld>
            <a:endParaRPr lang="nl-NL" sz="1200"/>
          </a:p>
        </p:txBody>
      </p:sp>
    </p:spTree>
    <p:extLst>
      <p:ext uri="{BB962C8B-B14F-4D97-AF65-F5344CB8AC3E}">
        <p14:creationId xmlns:p14="http://schemas.microsoft.com/office/powerpoint/2010/main" val="974905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104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67200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107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14116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108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6094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32D05-5C7F-42D4-A4CC-241E4D7FBCF4}" type="slidenum">
              <a:rPr lang="nl-NL" altLang="en-US">
                <a:solidFill>
                  <a:prstClr val="black"/>
                </a:solidFill>
              </a:rPr>
              <a:pPr/>
              <a:t>38</a:t>
            </a:fld>
            <a:endParaRPr lang="nl-NL" altLang="en-US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109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63826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110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9936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113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90885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115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069360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116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03726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8C245-5FF6-4B14-8DD6-AF1741DD687D}" type="slidenum">
              <a:rPr lang="nl-NL" smtClean="0"/>
              <a:t>118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241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122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91859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B5D7-D4B3-4C0F-A587-1C07C74D9074}" type="slidenum">
              <a:rPr lang="nl-NL" altLang="en-US" smtClean="0"/>
              <a:pPr/>
              <a:t>131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086254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0411D-64E4-4BF3-B574-531A7C15938A}" type="slidenum">
              <a:rPr lang="nl-NL" altLang="en-US">
                <a:solidFill>
                  <a:prstClr val="black"/>
                </a:solidFill>
              </a:rPr>
              <a:pPr/>
              <a:t>39</a:t>
            </a:fld>
            <a:endParaRPr lang="nl-NL" altLang="en-US">
              <a:solidFill>
                <a:prstClr val="black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FF04CD8-6EC7-6F48-8BB6-698D3C2C08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1561DA3F-8376-3F45-A427-C6924BCE2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39890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005A1587-978B-F649-B38C-7CE02C2C0C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0DA69F5-AA98-7D47-A83F-C471EF79D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3566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99AB526D-96AB-3E4A-9081-068D6E10E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9A9B5B1-2B30-EC43-BF74-2E2CAEF4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1200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8C245-5FF6-4B14-8DD6-AF1741DD687D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24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17883-2484-47CD-86A7-C86A8C9A9793}" type="slidenum">
              <a:rPr lang="nl-NL" altLang="en-US">
                <a:solidFill>
                  <a:prstClr val="black"/>
                </a:solidFill>
              </a:rPr>
              <a:pPr/>
              <a:t>78</a:t>
            </a:fld>
            <a:endParaRPr lang="nl-NL" altLang="en-US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3F56FC-2F9B-414B-BA71-5362248ED5A4}" type="slidenum">
              <a:rPr lang="nl-NL" altLang="en-US">
                <a:solidFill>
                  <a:prstClr val="black"/>
                </a:solidFill>
              </a:rPr>
              <a:pPr/>
              <a:t>79</a:t>
            </a:fld>
            <a:endParaRPr lang="nl-NL" altLang="en-US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268413"/>
            <a:ext cx="9140825" cy="2454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 descr="Light upward diagonal"/>
          <p:cNvSpPr>
            <a:spLocks noChangeArrowheads="1"/>
          </p:cNvSpPr>
          <p:nvPr/>
        </p:nvSpPr>
        <p:spPr bwMode="auto">
          <a:xfrm>
            <a:off x="0" y="1009650"/>
            <a:ext cx="9144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 descr="Light upward diagonal"/>
          <p:cNvSpPr>
            <a:spLocks noChangeArrowheads="1"/>
          </p:cNvSpPr>
          <p:nvPr/>
        </p:nvSpPr>
        <p:spPr bwMode="auto">
          <a:xfrm>
            <a:off x="0" y="6218238"/>
            <a:ext cx="9144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650" y="1484313"/>
            <a:ext cx="7935913" cy="657225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09800"/>
            <a:ext cx="7935913" cy="1363663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C390983C-68B0-4950-9C06-D58377FD2D15}" type="slidenum">
              <a:rPr lang="en-US" altLang="en-US"/>
              <a:pPr/>
              <a:t>‹nr.›</a:t>
            </a:fld>
            <a:endParaRPr lang="en-US" altLang="en-US"/>
          </a:p>
        </p:txBody>
      </p:sp>
      <p:pic>
        <p:nvPicPr>
          <p:cNvPr id="4105" name="Picture 9" descr="RUGR_logoEN_rood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0813"/>
            <a:ext cx="2393950" cy="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F4B8ABF9-8266-4E99-AD15-847874956B69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77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07188" y="1468438"/>
            <a:ext cx="1982787" cy="4624387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55650" y="1468438"/>
            <a:ext cx="5799138" cy="462438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F41746F0-B68E-4895-8D14-3D98DD9FA6F9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4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90023-A663-7447-A266-66C5F0B76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C786D-C9EB-114E-AF73-7B6D744AE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A8B94E-6226-0441-B17F-67E46BBC7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CCE2F-4079-0B41-831A-EF479E62329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860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43E441B0-3904-49FE-A2FA-615A388FA767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36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9BA99B05-559E-4BBE-ADFD-389A9994E887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19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55650" y="2205038"/>
            <a:ext cx="3890963" cy="3887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99013" y="2205038"/>
            <a:ext cx="3890962" cy="3887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F6047423-67F5-485A-A89A-327D56B05441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60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364CD4AA-1E59-43CA-8AA8-35A26BFE46D2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82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8813EAFB-4801-4EED-9834-523BC451C201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21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7EE0DA65-F849-4809-A826-A48D6E0D9BF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52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A3AF7F80-6938-4E9B-B78B-DB3C8E9F15D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32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| </a:t>
            </a:r>
            <a:fld id="{99177F22-E954-4266-8FF6-3F4FF91C0F7A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1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Light upward diagonal"/>
          <p:cNvSpPr>
            <a:spLocks noChangeArrowheads="1"/>
          </p:cNvSpPr>
          <p:nvPr/>
        </p:nvSpPr>
        <p:spPr bwMode="auto">
          <a:xfrm>
            <a:off x="0" y="1009650"/>
            <a:ext cx="9144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468438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2205038"/>
            <a:ext cx="79343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077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9144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9713" y="1009650"/>
            <a:ext cx="1905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itchFamily="34" charset="0"/>
                <a:ea typeface="+mn-ea"/>
              </a:defRPr>
            </a:lvl1pPr>
          </a:lstStyle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6300" y="1009650"/>
            <a:ext cx="647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Verdana" pitchFamily="34" charset="0"/>
                <a:ea typeface="+mn-ea"/>
              </a:defRPr>
            </a:lvl1pPr>
          </a:lstStyle>
          <a:p>
            <a:r>
              <a:rPr lang="en-US" altLang="en-US"/>
              <a:t> | </a:t>
            </a:r>
            <a:fld id="{C05AAD6E-9EF6-456C-8B77-E6214D1CD2F3}" type="slidenum">
              <a:rPr lang="en-US" altLang="en-US"/>
              <a:pPr/>
              <a:t>‹nr.›</a:t>
            </a:fld>
            <a:endParaRPr lang="en-US" altLang="en-US"/>
          </a:p>
        </p:txBody>
      </p:sp>
      <p:pic>
        <p:nvPicPr>
          <p:cNvPr id="3080" name="Picture 8" descr="RUGR_logoEN_rood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0813"/>
            <a:ext cx="2393950" cy="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AE3BC5F-10B2-4FDB-9601-7157CC95353D}"/>
              </a:ext>
            </a:extLst>
          </p:cNvPr>
          <p:cNvSpPr txBox="1"/>
          <p:nvPr userDrawn="1"/>
        </p:nvSpPr>
        <p:spPr>
          <a:xfrm rot="20506686">
            <a:off x="1842002" y="3441072"/>
            <a:ext cx="545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>
                <a:solidFill>
                  <a:schemeClr val="accent1"/>
                </a:solidFill>
              </a:rPr>
              <a:t>Niet </a:t>
            </a:r>
            <a:r>
              <a:rPr lang="nl-NL" sz="6600" kern="1200" dirty="0">
                <a:solidFill>
                  <a:schemeClr val="accent1"/>
                </a:solidFill>
                <a:latin typeface="Georgia" pitchFamily="18" charset="0"/>
                <a:ea typeface="+mn-ea"/>
                <a:cs typeface="+mn-cs"/>
              </a:rPr>
              <a:t>kopiëren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91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2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102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0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google.nl/url?sa=i&amp;rct=j&amp;q=&amp;esrc=s&amp;source=images&amp;cd=&amp;cad=rja&amp;uact=8&amp;ved=0ahUKEwi5qpbr05DLAhUJQhQKHYsnDJYQjRwIBw&amp;url=https://www.lowvisionshop.nl/audio/daisy-speler&amp;psig=AFQjCNFBgxlcmbcfNYV4eUbygwo2tzSFlQ&amp;ust=145641204789189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hyperlink" Target="https://www.google.nl/url?sa=i&amp;rct=j&amp;q=&amp;esrc=s&amp;source=images&amp;cd=&amp;cad=rja&amp;uact=8&amp;ved=0ahUKEwialoms1JDLAhVKbxQKHSCrDQIQjRwIBw&amp;url=https://www.worldwidevision.nl/nl/product/audio-apparatuur/daisyspelers-recorders-en-toebehoren/digitale-daisy-tekst-muziek-en-memorecorders&amp;bvm=bv.114733917,d.d24&amp;psig=AFQjCNGFKvS4Y2icddhvk2PoukXekq3oDQ&amp;ust=1456412179996206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102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oleObject" Target="../embeddings/oleObject4.bin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7072258-DFB2-FA4E-B906-6EA35ACDD6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Oog voor visuele stoornissen ten gevolge van NAH</a:t>
            </a:r>
            <a:br>
              <a:rPr lang="nl-NL" b="1" dirty="0"/>
            </a:b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E88596-E06C-5D48-9473-4139F67C59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altLang="en-US" dirty="0"/>
              <a:t>mm-</a:t>
            </a:r>
            <a:r>
              <a:rPr lang="nl-NL" altLang="en-US" dirty="0" err="1"/>
              <a:t>dd</a:t>
            </a:r>
            <a:r>
              <a:rPr lang="nl-NL" altLang="en-US" dirty="0"/>
              <a:t>-</a:t>
            </a:r>
            <a:r>
              <a:rPr lang="nl-NL" altLang="en-US" dirty="0" err="1"/>
              <a:t>yy</a:t>
            </a:r>
            <a:endParaRPr lang="en-US" alt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18A133-DF28-3447-8C56-E9EFE30E8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2" name="Rechthoek 1"/>
          <p:cNvSpPr/>
          <p:nvPr/>
        </p:nvSpPr>
        <p:spPr>
          <a:xfrm>
            <a:off x="395536" y="3717032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Prof. dr. Joost Heutink </a:t>
            </a:r>
          </a:p>
          <a:p>
            <a:endParaRPr lang="nl-NL" sz="1800" dirty="0">
              <a:solidFill>
                <a:schemeClr val="bg2"/>
              </a:solidFill>
            </a:endParaRPr>
          </a:p>
          <a:p>
            <a:r>
              <a:rPr lang="nl-NL" sz="1800" dirty="0">
                <a:solidFill>
                  <a:schemeClr val="bg2"/>
                </a:solidFill>
              </a:rPr>
              <a:t>Hoogleraar Visuele stoornissen bij niet-aangeboren hersenletsel</a:t>
            </a:r>
          </a:p>
          <a:p>
            <a:r>
              <a:rPr lang="nl-NL" sz="1800" dirty="0">
                <a:solidFill>
                  <a:schemeClr val="bg2"/>
                </a:solidFill>
              </a:rPr>
              <a:t>(bijzondere leerstoel namens Koninklijke Visio)</a:t>
            </a:r>
          </a:p>
          <a:p>
            <a:r>
              <a:rPr lang="nl-NL" sz="1800" dirty="0">
                <a:solidFill>
                  <a:schemeClr val="bg2"/>
                </a:solidFill>
              </a:rPr>
              <a:t>Afdeling Klinische en Ontwikkelingsneuropsychologie</a:t>
            </a:r>
          </a:p>
          <a:p>
            <a:r>
              <a:rPr lang="nl-NL" sz="1800" dirty="0">
                <a:solidFill>
                  <a:schemeClr val="bg2"/>
                </a:solidFill>
              </a:rPr>
              <a:t>Faculteit Gedrags- en Maatschappijwetenschappen</a:t>
            </a:r>
          </a:p>
          <a:p>
            <a:r>
              <a:rPr lang="nl-NL" sz="1800" dirty="0">
                <a:solidFill>
                  <a:schemeClr val="bg2"/>
                </a:solidFill>
              </a:rPr>
              <a:t>Rijksuniversiteit Groningen</a:t>
            </a:r>
          </a:p>
          <a:p>
            <a:endParaRPr lang="nl-NL" sz="1800" dirty="0">
              <a:solidFill>
                <a:schemeClr val="bg2"/>
              </a:solidFill>
            </a:endParaRPr>
          </a:p>
          <a:p>
            <a:r>
              <a:rPr lang="nl-NL" sz="1800" dirty="0">
                <a:solidFill>
                  <a:schemeClr val="bg2"/>
                </a:solidFill>
              </a:rPr>
              <a:t>Directeur Onderzoek en Zorgverbetering</a:t>
            </a:r>
          </a:p>
          <a:p>
            <a:r>
              <a:rPr lang="nl-NL" sz="1800" dirty="0">
                <a:solidFill>
                  <a:schemeClr val="bg2"/>
                </a:solidFill>
              </a:rPr>
              <a:t>Koninklijke Visio, expertisecentrum voor slechtziende en blinde mensen </a:t>
            </a:r>
          </a:p>
          <a:p>
            <a:endParaRPr lang="nl-NL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6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80D6F6E-2816-2D4C-BE73-977A659C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C6CEE23-5115-2A48-B124-C1C25E87F8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9EBF0D-0BC0-DF4E-8106-4C3D5929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48672" cy="45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22124D-1613-4A1B-BBB8-819794D95F84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2944153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629CE-B857-C94D-B457-D97010C9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277938"/>
            <a:ext cx="8078415" cy="1286966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Visuele stoornissen na NAH zijn </a:t>
            </a:r>
            <a:r>
              <a:rPr lang="nl-NL" i="1" dirty="0">
                <a:solidFill>
                  <a:schemeClr val="bg2">
                    <a:lumMod val="95000"/>
                    <a:lumOff val="5000"/>
                  </a:schemeClr>
                </a:solidFill>
              </a:rPr>
              <a:t>‘stoornissen in de reconstructie van de distale stimulus’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B9E27-FB6A-EB4C-B81D-8390D00A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2761754"/>
            <a:ext cx="7934325" cy="34755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Zeldzaam: 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Agnosieën: specifiek aspect van de reconstructie is verstoord of vindt niet plaats (selectieve stoornis van een ‘module’)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Veel voorkomend: 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Vertraagde reconstructie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Reconstructie onderhevig aan ruis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Reconstructie niet ‘in sync’ met andere sensorische input</a:t>
            </a:r>
          </a:p>
          <a:p>
            <a:pPr marL="457200" lvl="1" indent="0">
              <a:buNone/>
            </a:pPr>
            <a:endParaRPr lang="nl-NL" sz="2000" dirty="0">
              <a:solidFill>
                <a:schemeClr val="bg2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r>
              <a:rPr lang="nl-NL" sz="2400" dirty="0">
                <a:solidFill>
                  <a:schemeClr val="bg2">
                    <a:lumMod val="95000"/>
                    <a:lumOff val="5000"/>
                  </a:schemeClr>
                </a:solidFill>
              </a:rPr>
              <a:t>Veelgehoorde klacht: ‘wazig zien’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23B30E-8C0B-494A-B1DB-7F49C6A0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 dirty="0">
                <a:solidFill>
                  <a:schemeClr val="bg2">
                    <a:lumMod val="95000"/>
                    <a:lumOff val="5000"/>
                  </a:schemeClr>
                </a:solidFill>
              </a:rPr>
              <a:t>05-06-2020</a:t>
            </a:r>
            <a:endParaRPr lang="en-US" altLang="en-US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8BD77E-92B5-2A45-93D7-B25D535B6A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>
                    <a:lumMod val="95000"/>
                    <a:lumOff val="5000"/>
                  </a:schemeClr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>
                    <a:lumMod val="95000"/>
                    <a:lumOff val="5000"/>
                  </a:schemeClr>
                </a:solidFill>
              </a:rPr>
              <a:pPr/>
              <a:t>100</a:t>
            </a:fld>
            <a:endParaRPr lang="en-US" altLang="en-US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83502E-6724-A64F-AD5C-772BE8ECD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196" y="0"/>
            <a:ext cx="2019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7BCBD-7606-D24B-BBA5-CE15494F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Korte PAUZE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885B55-D939-6646-968B-C1FB03689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7C9D6A-CCB1-D043-8A8E-896CF2A7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09C717-523F-6142-BFDF-5213DC0A6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9BA99B05-559E-4BBE-ADFD-389A9994E887}" type="slidenum">
              <a:rPr lang="en-US" altLang="en-US" smtClean="0">
                <a:solidFill>
                  <a:schemeClr val="bg2"/>
                </a:solidFill>
              </a:rPr>
              <a:pPr/>
              <a:t>101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253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FED88-37DC-7C44-B564-0513C4D1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725144"/>
            <a:ext cx="7772400" cy="136207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Screening, Diagnostiek en Interventies</a:t>
            </a:r>
            <a:br>
              <a:rPr lang="nl-NL" dirty="0">
                <a:solidFill>
                  <a:schemeClr val="bg2"/>
                </a:solidFill>
              </a:rPr>
            </a:br>
            <a:br>
              <a:rPr lang="nl-NL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E5787A-8951-0D44-B277-D31BF61D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8ED89BA-A4AC-694A-88DC-E195DDD56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9BA99B05-559E-4BBE-ADFD-389A9994E887}" type="slidenum">
              <a:rPr lang="en-US" altLang="en-US" smtClean="0">
                <a:solidFill>
                  <a:schemeClr val="bg2"/>
                </a:solidFill>
              </a:rPr>
              <a:pPr/>
              <a:t>102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4F8DEB7D-31EE-4A44-95CF-9E71AFA0A0E4}"/>
              </a:ext>
            </a:extLst>
          </p:cNvPr>
          <p:cNvSpPr txBox="1">
            <a:spLocks/>
          </p:cNvSpPr>
          <p:nvPr/>
        </p:nvSpPr>
        <p:spPr bwMode="auto">
          <a:xfrm>
            <a:off x="539552" y="2852936"/>
            <a:ext cx="7837162" cy="166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kern="0" dirty="0">
                <a:solidFill>
                  <a:schemeClr val="bg2"/>
                </a:solidFill>
              </a:rPr>
              <a:t>Deel 3</a:t>
            </a:r>
          </a:p>
        </p:txBody>
      </p:sp>
    </p:spTree>
    <p:extLst>
      <p:ext uri="{BB962C8B-B14F-4D97-AF65-F5344CB8AC3E}">
        <p14:creationId xmlns:p14="http://schemas.microsoft.com/office/powerpoint/2010/main" val="41351944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3BE965-A995-524D-A1C1-F2D7BBBD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68ACC0-3778-1741-BB6F-0055F300EE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103</a:t>
            </a:fld>
            <a:endParaRPr lang="en-US" altLang="en-US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40CB093-F0E2-1A4C-97FD-A1F320D4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56792"/>
            <a:ext cx="7934325" cy="4536033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Visuele perceptie lijkt tussen de wal en het schip te vallen</a:t>
            </a:r>
          </a:p>
          <a:p>
            <a:r>
              <a:rPr lang="nl-NL" dirty="0">
                <a:solidFill>
                  <a:schemeClr val="bg2"/>
                </a:solidFill>
              </a:rPr>
              <a:t>Visuele stoornissen worden relatief weinig onderzocht, en wanneer dit gebeurt is het vaak (te) grofmazig. </a:t>
            </a:r>
          </a:p>
          <a:p>
            <a:r>
              <a:rPr lang="nl-NL" dirty="0">
                <a:solidFill>
                  <a:schemeClr val="bg2"/>
                </a:solidFill>
              </a:rPr>
              <a:t>Daarmee doen we mensen met hersenletsel ernstig te kort</a:t>
            </a:r>
          </a:p>
          <a:p>
            <a:pPr lvl="1"/>
            <a:endParaRPr 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425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104</a:t>
            </a:fld>
            <a:endParaRPr lang="en-US" alt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3480" t="19597" r="13582" b="7201"/>
          <a:stretch/>
        </p:blipFill>
        <p:spPr>
          <a:xfrm>
            <a:off x="0" y="1350963"/>
            <a:ext cx="9117122" cy="4526309"/>
          </a:xfrm>
          <a:prstGeom prst="rect">
            <a:avLst/>
          </a:prstGeom>
        </p:spPr>
      </p:pic>
      <p:sp>
        <p:nvSpPr>
          <p:cNvPr id="7" name="Rectangle 67"/>
          <p:cNvSpPr/>
          <p:nvPr/>
        </p:nvSpPr>
        <p:spPr>
          <a:xfrm>
            <a:off x="799027" y="3789040"/>
            <a:ext cx="7545946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lvl="1" algn="ctr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8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rgbClr val="83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Goede diagnostiek is belangrijk!</a:t>
            </a:r>
          </a:p>
          <a:p>
            <a:pPr lvl="1" algn="ctr">
              <a:spcBef>
                <a:spcPts val="0"/>
              </a:spcBef>
              <a:spcAft>
                <a:spcPts val="0"/>
              </a:spcAft>
            </a:pPr>
            <a:endParaRPr lang="nl-NL" sz="2400" b="1" dirty="0">
              <a:solidFill>
                <a:srgbClr val="8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4BA9F973-491B-AC49-9A78-5D18E44895E1}"/>
              </a:ext>
            </a:extLst>
          </p:cNvPr>
          <p:cNvSpPr/>
          <p:nvPr/>
        </p:nvSpPr>
        <p:spPr>
          <a:xfrm>
            <a:off x="842404" y="5120894"/>
            <a:ext cx="7545946" cy="166199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lvl="1" algn="ctr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8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rgbClr val="83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Vereist kennis/expertise</a:t>
            </a:r>
          </a:p>
          <a:p>
            <a:pPr lvl="1" algn="ctr"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rgbClr val="83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goede instrumenten</a:t>
            </a:r>
          </a:p>
          <a:p>
            <a:pPr lvl="1" algn="ctr">
              <a:spcBef>
                <a:spcPts val="0"/>
              </a:spcBef>
              <a:spcAft>
                <a:spcPts val="0"/>
              </a:spcAft>
            </a:pPr>
            <a:endParaRPr lang="nl-NL" sz="2400" b="1" dirty="0">
              <a:solidFill>
                <a:srgbClr val="83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DF31175-25CA-4B6F-A861-5FEDBD8B8D51}"/>
              </a:ext>
            </a:extLst>
          </p:cNvPr>
          <p:cNvSpPr txBox="1"/>
          <p:nvPr/>
        </p:nvSpPr>
        <p:spPr>
          <a:xfrm rot="20632771">
            <a:off x="1722396" y="3406344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9177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54682E-BBFA-8C43-9702-02A56AAE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5851C0-12A2-C140-AEDD-F04D33B61F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105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A4CE298-0B97-F541-9531-46A70D7F0F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900043"/>
            <a:ext cx="9144000" cy="50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88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9FB30F-BA5D-E147-AE9F-C61A00DB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CAE7991-44CE-FA4E-94D5-3F243303D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106</a:t>
            </a:fld>
            <a:endParaRPr lang="en-US" alt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7CE871-C634-C249-96F6-9F88FEC39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71588"/>
            <a:ext cx="6336704" cy="8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089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 dirty="0"/>
              <a:t>26-06-2017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107</a:t>
            </a:fld>
            <a:endParaRPr lang="en-US" altLang="en-US"/>
          </a:p>
        </p:txBody>
      </p:sp>
      <p:pic>
        <p:nvPicPr>
          <p:cNvPr id="15" name="Picture 8" descr="C:\Users\Stefaniev\Documents\phd\RUGR_FGMW_logoEN_rood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63"/>
            <a:ext cx="6093545" cy="9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5" y="1412776"/>
            <a:ext cx="882346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F61315-967D-674A-A876-782C452BAD31}"/>
              </a:ext>
            </a:extLst>
          </p:cNvPr>
          <p:cNvSpPr txBox="1"/>
          <p:nvPr/>
        </p:nvSpPr>
        <p:spPr>
          <a:xfrm>
            <a:off x="1460810" y="4806176"/>
            <a:ext cx="5703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2"/>
                </a:solidFill>
              </a:rPr>
              <a:t>Combinatie met onderzoek van ‘lagere’ visuele functies is noodzakelijk!</a:t>
            </a:r>
          </a:p>
        </p:txBody>
      </p:sp>
    </p:spTree>
    <p:extLst>
      <p:ext uri="{BB962C8B-B14F-4D97-AF65-F5344CB8AC3E}">
        <p14:creationId xmlns:p14="http://schemas.microsoft.com/office/powerpoint/2010/main" val="20508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09057"/>
            <a:ext cx="7934325" cy="657225"/>
          </a:xfrm>
        </p:spPr>
        <p:txBody>
          <a:bodyPr/>
          <a:lstStyle/>
          <a:p>
            <a:r>
              <a:rPr lang="nl-NL" sz="2800" b="1" dirty="0">
                <a:solidFill>
                  <a:schemeClr val="bg2"/>
                </a:solidFill>
                <a:latin typeface="Arial Black" panose="020B0A04020102020204" pitchFamily="34" charset="0"/>
              </a:rPr>
              <a:t>The test batterij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 dirty="0"/>
              <a:t>mm-</a:t>
            </a:r>
            <a:r>
              <a:rPr lang="nl-NL" altLang="en-US" dirty="0" err="1"/>
              <a:t>dd</a:t>
            </a:r>
            <a:r>
              <a:rPr lang="nl-NL" altLang="en-US" dirty="0"/>
              <a:t>-</a:t>
            </a:r>
            <a:r>
              <a:rPr lang="nl-NL" altLang="en-US" dirty="0" err="1"/>
              <a:t>yy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108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0" y="6259378"/>
            <a:ext cx="9990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Gauthier,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Dehaut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Joanette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1989; Vaes,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Nys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Schevernels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Dereymaeker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Oostra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Hemelsoet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Vingerhoets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2015; </a:t>
            </a:r>
          </a:p>
          <a:p>
            <a:pPr lvl="0" eaLnBrk="0" hangingPunct="0"/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Groningen;  department of developmental and clinical neuropsychology; </a:t>
            </a:r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Reitan, 1958; </a:t>
            </a:r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Torfs,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Vancleef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Wagemans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De Wit, 2013;                </a:t>
            </a:r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Claessen, Van der Ham &amp; Van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Zandvoort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2014;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Kessels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Van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Zandvoort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Postma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Kappelle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de </a:t>
            </a:r>
            <a:r>
              <a:rPr lang="en-US" altLang="nl-NL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Haan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2000; </a:t>
            </a:r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Taylor, 1989; </a:t>
            </a:r>
            <a:r>
              <a:rPr lang="en-US" altLang="nl-NL" sz="1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nl-NL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Warrington &amp; James, 1991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55575" y="1628801"/>
          <a:ext cx="7739137" cy="45632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29704">
                  <a:extLst>
                    <a:ext uri="{9D8B030D-6E8A-4147-A177-3AD203B41FA5}">
                      <a16:colId xmlns:a16="http://schemas.microsoft.com/office/drawing/2014/main" val="3933042955"/>
                    </a:ext>
                  </a:extLst>
                </a:gridCol>
                <a:gridCol w="4009433">
                  <a:extLst>
                    <a:ext uri="{9D8B030D-6E8A-4147-A177-3AD203B41FA5}">
                      <a16:colId xmlns:a16="http://schemas.microsoft.com/office/drawing/2014/main" val="2595838342"/>
                    </a:ext>
                  </a:extLst>
                </a:gridCol>
              </a:tblGrid>
              <a:tr h="475457">
                <a:tc>
                  <a:txBody>
                    <a:bodyPr/>
                    <a:lstStyle/>
                    <a:p>
                      <a:r>
                        <a:rPr lang="nl-NL" sz="2000" b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Test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b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Domain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81932163"/>
                  </a:ext>
                </a:extLst>
              </a:tr>
              <a:tr h="384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Bells Test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Lateralized attention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56408736"/>
                  </a:ext>
                </a:extLst>
              </a:tr>
              <a:tr h="356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Cake Theft Picture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Simultanagnosia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3185829"/>
                  </a:ext>
                </a:extLst>
              </a:tr>
              <a:tr h="37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Trailmaking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Visuomotor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speed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9756003"/>
                  </a:ext>
                </a:extLst>
              </a:tr>
              <a:tr h="3565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Figure Ground Segmentation (L-Post)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Perceptual organization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59538352"/>
                  </a:ext>
                </a:extLst>
              </a:tr>
              <a:tr h="3565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Blocktapping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Task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spatial memory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575906"/>
                  </a:ext>
                </a:extLst>
              </a:tr>
              <a:tr h="395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 Counting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Non-lateralized spatial attention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5505827"/>
                  </a:ext>
                </a:extLst>
              </a:tr>
              <a:tr h="384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Taylor Complex Figure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Visuoconstructive</a:t>
                      </a:r>
                      <a:r>
                        <a:rPr lang="en-US" altLang="nl-NL" sz="1600" b="0" baseline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functions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3162382"/>
                  </a:ext>
                </a:extLst>
              </a:tr>
              <a:tr h="374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Motion Detection (L-Post)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Movement perception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85331640"/>
                  </a:ext>
                </a:extLst>
              </a:tr>
              <a:tr h="384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 Ratio Discrimination (L-Post)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form recognition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1586365"/>
                  </a:ext>
                </a:extLst>
              </a:tr>
              <a:tr h="308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Silhouettes (shortened version VOSP)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 recognition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94648625"/>
                  </a:ext>
                </a:extLst>
              </a:tr>
              <a:tr h="384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Crowding Taak</a:t>
                      </a:r>
                      <a:r>
                        <a:rPr lang="en-US" altLang="nl-NL" sz="1600" b="0" baseline="30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nl-NL" sz="1600" b="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loading </a:t>
                      </a:r>
                      <a:endParaRPr lang="nl-NL" sz="1600" b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025050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9DC43E02-0B75-435A-B3EA-1556BA717BC0}"/>
              </a:ext>
            </a:extLst>
          </p:cNvPr>
          <p:cNvSpPr txBox="1"/>
          <p:nvPr/>
        </p:nvSpPr>
        <p:spPr>
          <a:xfrm rot="20228998">
            <a:off x="2128298" y="3146333"/>
            <a:ext cx="4993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5456211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109</a:t>
            </a:fld>
            <a:endParaRPr lang="en-US" altLang="en-US"/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611561" y="1340768"/>
            <a:ext cx="6048671" cy="4752057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Geprogrammeerd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A3tablet (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Metrisquare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B.V.)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Hoge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resolutie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contrast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Nauwkeurige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meting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67794"/>
            <a:ext cx="1323806" cy="1323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12977"/>
            <a:ext cx="2880319" cy="2448271"/>
          </a:xfrm>
          <a:prstGeom prst="rect">
            <a:avLst/>
          </a:prstGeom>
        </p:spPr>
      </p:pic>
      <p:pic>
        <p:nvPicPr>
          <p:cNvPr id="10" name="Picture 6" descr="C:\Users\p252955.WORKSPACE.017\AppData\Local\Microsoft\Windows\Temporary Internet Files\Content.IE5\62T1K2UZ\Screenshot_2016-02-21-21-08-09.png"/>
          <p:cNvPicPr>
            <a:picLocks noChangeAspect="1" noChangeArrowheads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2664296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88025" y="6237312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nl-NL" sz="1200" dirty="0">
                <a:latin typeface="Arial" panose="020B0604020202020204" pitchFamily="34" charset="0"/>
                <a:cs typeface="Arial" panose="020B0604020202020204" pitchFamily="34" charset="0"/>
              </a:rPr>
              <a:t>orfs, </a:t>
            </a:r>
            <a:r>
              <a:rPr lang="en-US" alt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Vancleef</a:t>
            </a:r>
            <a:r>
              <a:rPr lang="en-US" altLang="nl-NL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US" altLang="nl-NL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Wagemans</a:t>
            </a:r>
            <a:r>
              <a:rPr lang="en-US" alt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&amp; De Wit, 2013</a:t>
            </a:r>
          </a:p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Vancleef, Acke,Torfs, Demeyere, Lafosse, Humphreys &amp; de Wit, 2014 </a:t>
            </a:r>
            <a:endParaRPr lang="en-US" alt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8647" y="2567577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aseline="36000" dirty="0">
                <a:latin typeface="Arial" panose="020B0604020202020204" pitchFamily="34" charset="0"/>
                <a:cs typeface="Arial" panose="020B0604020202020204" pitchFamily="34" charset="0"/>
              </a:rPr>
              <a:t>(1,2)</a:t>
            </a:r>
          </a:p>
        </p:txBody>
      </p:sp>
      <p:pic>
        <p:nvPicPr>
          <p:cNvPr id="13" name="Picture 8" descr="C:\Users\Stefaniev\Documents\phd\RUGR_FGMW_logoEN_rood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63"/>
            <a:ext cx="6093545" cy="9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212976"/>
            <a:ext cx="2448271" cy="24482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908720"/>
            <a:ext cx="914400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11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821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8050" y="1620838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9pPr>
          </a:lstStyle>
          <a:p>
            <a:r>
              <a:rPr lang="nl-NL" altLang="nl-NL" sz="2800" b="1" kern="0" dirty="0">
                <a:latin typeface="Arial Black" panose="020B0A04020102020204" pitchFamily="34" charset="0"/>
              </a:rPr>
              <a:t>Klinisch rapport</a:t>
            </a:r>
            <a:endParaRPr lang="en-GB" sz="2800" b="1" kern="0" dirty="0">
              <a:latin typeface="Arial Black" panose="020B0A040201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98115" y="2420888"/>
            <a:ext cx="4765973" cy="179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Automatische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dataverwerking</a:t>
            </a:r>
            <a:endParaRPr lang="en-GB" alt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Resultaten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gekoppeld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normatieve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285750"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Grafieken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tabellen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maken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prestatie</a:t>
            </a:r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inzichtelijk</a:t>
            </a:r>
            <a:endParaRPr lang="en-GB" alt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2400"/>
              </a:spcAft>
              <a:buNone/>
            </a:pPr>
            <a:endParaRPr lang="en-GB" alt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GB" alt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C:\Users\Stefaniev\Documents\phd\RUGR_FGMW_logoEN_rood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63"/>
            <a:ext cx="6093545" cy="9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480">
            <a:off x="5506386" y="929380"/>
            <a:ext cx="2833907" cy="561113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5" y="4797152"/>
            <a:ext cx="1323806" cy="13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356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111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99"/>
            <a:ext cx="9144000" cy="654220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339752" y="332656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508104" y="98072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51920" y="811129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00192" y="908720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812360" y="71429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403648" y="134076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12747" y="155679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60032" y="1628800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092280" y="206084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28384" y="1292190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91761" y="263691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9552" y="62907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23528" y="2132856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142704" y="280435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555776" y="298292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752728" y="278092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28771" y="3573016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332726" y="350100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84168" y="305493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483171" y="363207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69426" y="436510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260819" y="4653136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051123" y="4303895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768468" y="479715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08479" y="400506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83507" y="544522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574752" y="602128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39752" y="472514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601474" y="5877272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619075" y="6199854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821729" y="5733256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833934" y="5444148"/>
            <a:ext cx="432048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-36512" y="6485274"/>
            <a:ext cx="6613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altLang="nl-NL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Gauthier</a:t>
            </a: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altLang="nl-NL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Dehaut</a:t>
            </a: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nl-NL" altLang="nl-NL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Joanette</a:t>
            </a: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1989; </a:t>
            </a:r>
          </a:p>
          <a:p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Vaes,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Nys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Schevernels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Dereymaeker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Oostra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Hemelsoet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Vingerhoets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D7BDF492-9AD1-461A-837C-F5007FAB74E2}"/>
              </a:ext>
            </a:extLst>
          </p:cNvPr>
          <p:cNvSpPr txBox="1"/>
          <p:nvPr/>
        </p:nvSpPr>
        <p:spPr>
          <a:xfrm rot="20331018">
            <a:off x="1219756" y="3027662"/>
            <a:ext cx="651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1985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299511" y="989882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568" y="8367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BELLS TEST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Number of crossed bells per column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739714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63850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73962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12448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375209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547574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76456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87586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7586" y="5445224"/>
            <a:ext cx="808887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-36512" y="6485274"/>
            <a:ext cx="6613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alt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Gauthier</a:t>
            </a: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alt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Dehaut</a:t>
            </a: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nl-NL" alt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Joanette</a:t>
            </a: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, 1989; 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2. Vaes,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Nys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Schevernels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Dereymaeker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Oostra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Hemelsoet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Vingerhoets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5932442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299511" y="989882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568" y="8367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BELLS TEST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Number of crossed bells per column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39714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63850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073962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12448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75209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547574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676456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7586" y="1772816"/>
            <a:ext cx="0" cy="36724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7586" y="5445224"/>
            <a:ext cx="808887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-36512" y="6485274"/>
            <a:ext cx="6613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alt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Gauthier</a:t>
            </a: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alt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Dehaut</a:t>
            </a: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nl-NL" altLang="nl-NL" sz="1000" dirty="0" err="1">
                <a:latin typeface="Arial" panose="020B0604020202020204" pitchFamily="34" charset="0"/>
                <a:cs typeface="Arial" panose="020B0604020202020204" pitchFamily="34" charset="0"/>
              </a:rPr>
              <a:t>Joanette</a:t>
            </a:r>
            <a:r>
              <a:rPr lang="nl-NL" altLang="nl-NL" sz="1000" dirty="0">
                <a:latin typeface="Arial" panose="020B0604020202020204" pitchFamily="34" charset="0"/>
                <a:cs typeface="Arial" panose="020B0604020202020204" pitchFamily="34" charset="0"/>
              </a:rPr>
              <a:t>, 1989; 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2. Vaes,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Nys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Schevernels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Dereymaeker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Oostra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Hemelsoet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Vingerhoets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8245722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114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173"/>
            <a:ext cx="8640960" cy="6518863"/>
          </a:xfr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-27384"/>
            <a:ext cx="8892480" cy="647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6512" y="6485274"/>
            <a:ext cx="6613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altLang="nl-NL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Gauthier</a:t>
            </a: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altLang="nl-NL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Dehaut</a:t>
            </a: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nl-NL" altLang="nl-NL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Joanette</a:t>
            </a:r>
            <a:r>
              <a:rPr lang="nl-NL" altLang="nl-NL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1989; </a:t>
            </a:r>
          </a:p>
          <a:p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Vaes,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Lafosse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Nys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Schevernels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Dereymaeker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Oostra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Hemelsoet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Vingerhoets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54A2333-C7BD-4661-B28A-27115866B926}"/>
              </a:ext>
            </a:extLst>
          </p:cNvPr>
          <p:cNvSpPr txBox="1"/>
          <p:nvPr/>
        </p:nvSpPr>
        <p:spPr>
          <a:xfrm rot="20677214">
            <a:off x="1263416" y="2658515"/>
            <a:ext cx="64366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3870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58 0.25994 L 0.13125 0.02544 C 0.1257 -0.07863 -0.00191 -0.1975 -0.10034 -0.18756 L -0.31927 -0.16744 " pathEditMode="relative" rAng="10559014" ptsTypes="FfFF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-213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47864" y="216757"/>
            <a:ext cx="7934325" cy="657225"/>
          </a:xfrm>
        </p:spPr>
        <p:txBody>
          <a:bodyPr/>
          <a:lstStyle/>
          <a:p>
            <a:r>
              <a:rPr lang="nl-NL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Taylor Complex Figure</a:t>
            </a:r>
            <a:r>
              <a:rPr lang="nl-NL" sz="28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6424" y="6393770"/>
            <a:ext cx="111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Taylor, 1989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2534" y="1228179"/>
            <a:ext cx="3581164" cy="5125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1800" y="3697615"/>
            <a:ext cx="4320480" cy="3134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7" name="ReplayTaylorComplexFigureMetrisquare-quicktimeZONDERGELU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084460"/>
            <a:ext cx="8352928" cy="469852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9E17A81-E992-49A9-80DB-A8D94B880C0B}"/>
              </a:ext>
            </a:extLst>
          </p:cNvPr>
          <p:cNvSpPr txBox="1"/>
          <p:nvPr/>
        </p:nvSpPr>
        <p:spPr>
          <a:xfrm rot="20085146">
            <a:off x="1586641" y="3236686"/>
            <a:ext cx="5638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9570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512"/>
            <a:ext cx="4797345" cy="5817776"/>
          </a:xfrm>
        </p:spPr>
      </p:pic>
      <p:pic>
        <p:nvPicPr>
          <p:cNvPr id="7" name="Shape 5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88640"/>
            <a:ext cx="4322943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AC7A387-0D70-4462-8DD4-26CA8CDDB3D2}"/>
              </a:ext>
            </a:extLst>
          </p:cNvPr>
          <p:cNvSpPr txBox="1"/>
          <p:nvPr/>
        </p:nvSpPr>
        <p:spPr>
          <a:xfrm rot="20201014">
            <a:off x="1628801" y="2478958"/>
            <a:ext cx="60304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7067466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09650"/>
            <a:ext cx="6784000" cy="4968081"/>
          </a:xfrm>
        </p:spPr>
      </p:pic>
      <p:sp>
        <p:nvSpPr>
          <p:cNvPr id="5" name="Rechthoek 4"/>
          <p:cNvSpPr/>
          <p:nvPr/>
        </p:nvSpPr>
        <p:spPr>
          <a:xfrm>
            <a:off x="4427984" y="630932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/>
              <a:t>Boston </a:t>
            </a:r>
            <a:r>
              <a:rPr lang="nl-NL" sz="1800" dirty="0" err="1"/>
              <a:t>Diagnostic</a:t>
            </a:r>
            <a:r>
              <a:rPr lang="nl-NL" sz="1800" dirty="0"/>
              <a:t> </a:t>
            </a:r>
            <a:r>
              <a:rPr lang="nl-NL" sz="1800" dirty="0" err="1"/>
              <a:t>Aphasia</a:t>
            </a:r>
            <a:r>
              <a:rPr lang="nl-NL" sz="1800" dirty="0"/>
              <a:t> Examination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82CD666-A375-4135-93D2-355B9C77DED1}"/>
              </a:ext>
            </a:extLst>
          </p:cNvPr>
          <p:cNvSpPr txBox="1"/>
          <p:nvPr/>
        </p:nvSpPr>
        <p:spPr>
          <a:xfrm rot="20396985">
            <a:off x="2255136" y="2702638"/>
            <a:ext cx="55904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2629067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14" y="1698232"/>
            <a:ext cx="6944107" cy="5159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60" y="971460"/>
            <a:ext cx="5907974" cy="440780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779912" y="24887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Birthday</a:t>
            </a:r>
            <a:r>
              <a:rPr lang="nl-NL" sz="2800" dirty="0"/>
              <a:t> Party Test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894D1D5-376C-415C-9044-78BE0C6AD4D2}"/>
              </a:ext>
            </a:extLst>
          </p:cNvPr>
          <p:cNvSpPr txBox="1"/>
          <p:nvPr/>
        </p:nvSpPr>
        <p:spPr>
          <a:xfrm rot="20779905">
            <a:off x="1049842" y="2489728"/>
            <a:ext cx="62006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4787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EEBF15-2A09-DB43-9DA8-CF7278A1B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7BC10D-6212-F14D-AD25-8E8BF92D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A93045-F745-3C4A-9EC2-5FA0455BD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119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306716-B5EE-BC48-B4C8-68D4105C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65" y="1451978"/>
            <a:ext cx="6941522" cy="464084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1A4149A-4B4F-46F7-BB1F-BBE8B58A8C2F}"/>
              </a:ext>
            </a:extLst>
          </p:cNvPr>
          <p:cNvSpPr txBox="1"/>
          <p:nvPr/>
        </p:nvSpPr>
        <p:spPr>
          <a:xfrm rot="20750595">
            <a:off x="2080056" y="3015666"/>
            <a:ext cx="55901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63217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/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b="1" dirty="0"/>
              <a:t>Details - gezichtsscherpte</a:t>
            </a:r>
          </a:p>
          <a:p>
            <a:r>
              <a:rPr lang="nl-NL" dirty="0"/>
              <a:t>Verschillen in helderheid tussen oppervlakken - contrastgevoeligheid</a:t>
            </a:r>
          </a:p>
          <a:p>
            <a:r>
              <a:rPr lang="nl-NL" b="1" dirty="0"/>
              <a:t>Overzicht – gezichtsveld</a:t>
            </a:r>
          </a:p>
          <a:p>
            <a:endParaRPr lang="nl-NL" dirty="0"/>
          </a:p>
          <a:p>
            <a:r>
              <a:rPr lang="nl-NL" dirty="0"/>
              <a:t>Wat is het? Wie is het?</a:t>
            </a:r>
          </a:p>
          <a:p>
            <a:r>
              <a:rPr lang="nl-NL" dirty="0"/>
              <a:t>Waar is het? </a:t>
            </a:r>
          </a:p>
          <a:p>
            <a:r>
              <a:rPr lang="nl-NL" dirty="0"/>
              <a:t>Waarheen beweegt het? Wat doet het of gaat het doen?</a:t>
            </a:r>
          </a:p>
          <a:p>
            <a:r>
              <a:rPr lang="nl-NL" dirty="0"/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3291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CD186-0EAC-1440-A838-CD85C03E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Interventies: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342C8-F26F-9F40-B17B-FF17EF98A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Hemianopsie: compensatoire oogbewegingen (Mobiliteit en Lezen vereisen afzonderlijke training)</a:t>
            </a:r>
          </a:p>
          <a:p>
            <a:endParaRPr lang="nl-NL" dirty="0"/>
          </a:p>
          <a:p>
            <a:r>
              <a:rPr lang="nl-NL" dirty="0"/>
              <a:t>Bij agnosieën is functietraining niet heel zinvol. Ook daar is compensatie aanbevolen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048973-6BAD-8A4B-994B-22CD6F78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BB65A4-FE63-5249-8F9B-E3F3AD5660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4752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E5B5E-F346-E44F-9141-D015D47D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77938"/>
            <a:ext cx="8150423" cy="847725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Revalidatie volgens de ‘klassieke’ benadering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B30FB9-7A95-9F40-8D96-5E93E281E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Functietraining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Compensatoire training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bg2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bg2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bg2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Maar wat te denken van de (meer) pragmatische benadering, waarin </a:t>
            </a:r>
            <a:r>
              <a:rPr lang="nl-NL" i="1" dirty="0">
                <a:solidFill>
                  <a:schemeClr val="bg2">
                    <a:lumMod val="95000"/>
                    <a:lumOff val="5000"/>
                  </a:schemeClr>
                </a:solidFill>
              </a:rPr>
              <a:t>low </a:t>
            </a:r>
            <a:r>
              <a:rPr lang="nl-NL" i="1" dirty="0" err="1">
                <a:solidFill>
                  <a:schemeClr val="bg2">
                    <a:lumMod val="95000"/>
                    <a:lumOff val="5000"/>
                  </a:schemeClr>
                </a:solidFill>
              </a:rPr>
              <a:t>vision</a:t>
            </a:r>
            <a:r>
              <a:rPr lang="nl-NL" i="1" dirty="0">
                <a:solidFill>
                  <a:schemeClr val="bg2">
                    <a:lumMod val="95000"/>
                    <a:lumOff val="5000"/>
                  </a:schemeClr>
                </a:solidFill>
              </a:rPr>
              <a:t> revalidatie </a:t>
            </a: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wordt gecombineerd met </a:t>
            </a:r>
            <a:r>
              <a:rPr lang="nl-NL" i="1" dirty="0">
                <a:solidFill>
                  <a:schemeClr val="bg2">
                    <a:lumMod val="95000"/>
                    <a:lumOff val="5000"/>
                  </a:schemeClr>
                </a:solidFill>
              </a:rPr>
              <a:t>cognitieve revalidatie</a:t>
            </a:r>
            <a:r>
              <a:rPr lang="nl-NL" dirty="0">
                <a:solidFill>
                  <a:schemeClr val="bg2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4990FA-C4F7-9146-85F1-8A61FADA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 dirty="0">
                <a:solidFill>
                  <a:schemeClr val="bg2">
                    <a:lumMod val="95000"/>
                    <a:lumOff val="5000"/>
                  </a:schemeClr>
                </a:solidFill>
              </a:rPr>
              <a:t>05-06-2020</a:t>
            </a:r>
            <a:endParaRPr lang="en-US" altLang="en-US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6C8A13-FE75-7146-A5A8-E7C7DBC23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>
                    <a:lumMod val="95000"/>
                    <a:lumOff val="5000"/>
                  </a:schemeClr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>
                    <a:lumMod val="95000"/>
                    <a:lumOff val="5000"/>
                  </a:schemeClr>
                </a:solidFill>
              </a:rPr>
              <a:pPr/>
              <a:t>121</a:t>
            </a:fld>
            <a:endParaRPr lang="en-US" altLang="en-US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4CBFD7-B543-F84E-AE25-F24FF4F4D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196" y="0"/>
            <a:ext cx="2019300" cy="1003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842B62-FB3A-1A44-B6E9-703D6F64F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172870"/>
            <a:ext cx="3942861" cy="67416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E1D77D7-6D66-9445-BB07-C8C511F17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685" y="2205038"/>
            <a:ext cx="3765378" cy="5287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8D7253C-43E5-B84F-96CD-03BED3D9D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51" y="2857193"/>
            <a:ext cx="2221832" cy="8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63ACC-295D-4DF9-AA63-91DC1AC6EC0B}" type="slidenum">
              <a:rPr lang="nl-NL" smtClean="0"/>
              <a:pPr>
                <a:defRPr/>
              </a:pPr>
              <a:t>122</a:t>
            </a:fld>
            <a:endParaRPr lang="nl-NL"/>
          </a:p>
        </p:txBody>
      </p:sp>
      <p:pic>
        <p:nvPicPr>
          <p:cNvPr id="6" name="Afbeelding 5" descr="app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356992"/>
            <a:ext cx="1779247" cy="2015356"/>
          </a:xfrm>
          <a:prstGeom prst="rect">
            <a:avLst/>
          </a:prstGeom>
        </p:spPr>
      </p:pic>
      <p:pic>
        <p:nvPicPr>
          <p:cNvPr id="7" name="Afbeelding 6" descr="see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2276872"/>
            <a:ext cx="3886230" cy="4320480"/>
          </a:xfrm>
          <a:prstGeom prst="rect">
            <a:avLst/>
          </a:prstGeom>
        </p:spPr>
      </p:pic>
      <p:pic>
        <p:nvPicPr>
          <p:cNvPr id="8" name="Afbeelding 7" descr="apple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3096"/>
            <a:ext cx="304904" cy="3453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9" name="Rechte verbindingslijn 8"/>
          <p:cNvCxnSpPr/>
          <p:nvPr/>
        </p:nvCxnSpPr>
        <p:spPr>
          <a:xfrm flipV="1">
            <a:off x="1403648" y="4509120"/>
            <a:ext cx="1944216" cy="14401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Wolkvormige toelichting 10"/>
          <p:cNvSpPr/>
          <p:nvPr/>
        </p:nvSpPr>
        <p:spPr>
          <a:xfrm>
            <a:off x="3995936" y="980728"/>
            <a:ext cx="2448272" cy="244827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pp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990352" cy="99035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79512" y="5445224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>
                <a:solidFill>
                  <a:schemeClr val="bg2"/>
                </a:solidFill>
              </a:rPr>
              <a:t>distale stimulus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555776" y="4941168"/>
            <a:ext cx="237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>
                <a:solidFill>
                  <a:schemeClr val="bg2"/>
                </a:solidFill>
              </a:rPr>
              <a:t>proximale stimulus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499992" y="2708920"/>
            <a:ext cx="14401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dirty="0" err="1">
                <a:solidFill>
                  <a:schemeClr val="bg2"/>
                </a:solidFill>
              </a:rPr>
              <a:t>percept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6" name="Wolkvormige toelichting 15"/>
          <p:cNvSpPr/>
          <p:nvPr/>
        </p:nvSpPr>
        <p:spPr>
          <a:xfrm rot="2292085">
            <a:off x="6526279" y="1953125"/>
            <a:ext cx="2378575" cy="2879542"/>
          </a:xfrm>
          <a:prstGeom prst="cloudCallout">
            <a:avLst>
              <a:gd name="adj1" fmla="val -52453"/>
              <a:gd name="adj2" fmla="val 981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pea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76872"/>
            <a:ext cx="609104" cy="574825"/>
          </a:xfrm>
          <a:prstGeom prst="rect">
            <a:avLst/>
          </a:prstGeom>
        </p:spPr>
      </p:pic>
      <p:pic>
        <p:nvPicPr>
          <p:cNvPr id="18" name="Afbeelding 17" descr="apple 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708920"/>
            <a:ext cx="747729" cy="418728"/>
          </a:xfrm>
          <a:prstGeom prst="rect">
            <a:avLst/>
          </a:prstGeom>
        </p:spPr>
      </p:pic>
      <p:pic>
        <p:nvPicPr>
          <p:cNvPr id="19" name="Afbeelding 18" descr="apple pi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96952"/>
            <a:ext cx="671701" cy="461020"/>
          </a:xfrm>
          <a:prstGeom prst="rect">
            <a:avLst/>
          </a:prstGeom>
        </p:spPr>
      </p:pic>
      <p:pic>
        <p:nvPicPr>
          <p:cNvPr id="20" name="Afbeelding 19" descr="apple product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284984"/>
            <a:ext cx="744488" cy="495423"/>
          </a:xfrm>
          <a:prstGeom prst="rect">
            <a:avLst/>
          </a:prstGeom>
        </p:spPr>
      </p:pic>
      <p:pic>
        <p:nvPicPr>
          <p:cNvPr id="21" name="Afbeelding 20" descr="grandmoth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01008"/>
            <a:ext cx="592336" cy="885285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04800" y="0"/>
            <a:ext cx="8507413" cy="1282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800" kern="0" dirty="0">
                <a:solidFill>
                  <a:schemeClr val="bg2"/>
                </a:solidFill>
                <a:latin typeface="Arial Black" panose="020B0A04020102020204" pitchFamily="34" charset="0"/>
                <a:ea typeface="ＭＳ Ｐゴシック" charset="-128"/>
                <a:cs typeface="ＭＳ Ｐゴシック" charset="-128"/>
              </a:rPr>
              <a:t>Drie </a:t>
            </a:r>
            <a:r>
              <a:rPr lang="nl-NL" sz="2800" kern="0" dirty="0" err="1">
                <a:solidFill>
                  <a:schemeClr val="bg2"/>
                </a:solidFill>
                <a:latin typeface="Arial Black" panose="020B0A04020102020204" pitchFamily="34" charset="0"/>
                <a:ea typeface="ＭＳ Ｐゴシック" charset="-128"/>
                <a:cs typeface="ＭＳ Ｐゴシック" charset="-128"/>
              </a:rPr>
              <a:t>niveau’s</a:t>
            </a:r>
            <a:r>
              <a:rPr lang="nl-NL" sz="2800" kern="0" dirty="0">
                <a:solidFill>
                  <a:schemeClr val="bg2"/>
                </a:solidFill>
                <a:latin typeface="Arial Black" panose="020B0A04020102020204" pitchFamily="34" charset="0"/>
                <a:ea typeface="ＭＳ Ｐゴシック" charset="-128"/>
                <a:cs typeface="ＭＳ Ｐゴシック" charset="-128"/>
              </a:rPr>
              <a:t> voor interventie:</a:t>
            </a: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 Black" panose="020B0A04020102020204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Ovaal 22"/>
          <p:cNvSpPr/>
          <p:nvPr/>
        </p:nvSpPr>
        <p:spPr>
          <a:xfrm rot="5553285">
            <a:off x="3302862" y="2133910"/>
            <a:ext cx="3962400" cy="1524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Ovaal 23"/>
          <p:cNvSpPr/>
          <p:nvPr/>
        </p:nvSpPr>
        <p:spPr>
          <a:xfrm rot="5553285">
            <a:off x="2228179" y="3803367"/>
            <a:ext cx="2512101" cy="1524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Ovaal 22"/>
          <p:cNvSpPr/>
          <p:nvPr/>
        </p:nvSpPr>
        <p:spPr>
          <a:xfrm rot="5553285">
            <a:off x="-714262" y="3394249"/>
            <a:ext cx="3962400" cy="251777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D3F14FD-09A2-4D56-80CD-885037D0E3B8}"/>
              </a:ext>
            </a:extLst>
          </p:cNvPr>
          <p:cNvSpPr txBox="1"/>
          <p:nvPr/>
        </p:nvSpPr>
        <p:spPr>
          <a:xfrm rot="20315635">
            <a:off x="1524582" y="3312658"/>
            <a:ext cx="60160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7244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Interventies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0" y="1812124"/>
            <a:ext cx="6264621" cy="388778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2"/>
                </a:solidFill>
              </a:rPr>
              <a:t>Visuele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revalidatie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Compensatie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Bijv</a:t>
            </a:r>
            <a:r>
              <a:rPr lang="en-US" dirty="0">
                <a:solidFill>
                  <a:schemeClr val="bg2"/>
                </a:solidFill>
              </a:rPr>
              <a:t>. </a:t>
            </a:r>
            <a:r>
              <a:rPr lang="en-US" dirty="0" err="1">
                <a:solidFill>
                  <a:schemeClr val="bg2"/>
                </a:solidFill>
              </a:rPr>
              <a:t>cognitieve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strategieën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Adaptatie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Bijv</a:t>
            </a:r>
            <a:r>
              <a:rPr lang="en-US" dirty="0">
                <a:solidFill>
                  <a:schemeClr val="bg2"/>
                </a:solidFill>
              </a:rPr>
              <a:t>. </a:t>
            </a:r>
            <a:r>
              <a:rPr lang="en-US" dirty="0" err="1">
                <a:solidFill>
                  <a:schemeClr val="bg2"/>
                </a:solidFill>
              </a:rPr>
              <a:t>Multifocale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bril</a:t>
            </a:r>
            <a:r>
              <a:rPr lang="en-US" dirty="0">
                <a:solidFill>
                  <a:schemeClr val="bg2"/>
                </a:solidFill>
              </a:rPr>
              <a:t> of </a:t>
            </a:r>
            <a:r>
              <a:rPr lang="en-US" dirty="0" err="1">
                <a:solidFill>
                  <a:schemeClr val="bg2"/>
                </a:solidFill>
              </a:rPr>
              <a:t>monoculair</a:t>
            </a:r>
            <a:r>
              <a:rPr lang="en-US" dirty="0">
                <a:solidFill>
                  <a:schemeClr val="bg2"/>
                </a:solidFill>
              </a:rPr>
              <a:t> filters</a:t>
            </a:r>
          </a:p>
          <a:p>
            <a:r>
              <a:rPr lang="en-US" dirty="0" err="1">
                <a:solidFill>
                  <a:schemeClr val="bg2"/>
                </a:solidFill>
              </a:rPr>
              <a:t>Aanpassing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omgeving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Vergroten</a:t>
            </a:r>
            <a:r>
              <a:rPr lang="en-US" dirty="0">
                <a:solidFill>
                  <a:schemeClr val="bg2"/>
                </a:solidFill>
              </a:rPr>
              <a:t>, contrast, </a:t>
            </a:r>
            <a:r>
              <a:rPr lang="en-US" dirty="0" err="1">
                <a:solidFill>
                  <a:schemeClr val="bg2"/>
                </a:solidFill>
              </a:rPr>
              <a:t>verlichting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overzichtelijke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ruimtes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toegankelijkheid</a:t>
            </a:r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123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2050" name="Picture 2" descr="Image result for multifocal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1584176" cy="9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13792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0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912"/>
    </mc:Choice>
    <mc:Fallback xmlns="">
      <p:transition spd="slow" advTm="48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52E37A-FDDB-F64A-80D2-4742DABF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33923E-F1A8-E242-B302-DF0048ABCD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124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A14B37-5922-F04A-818B-806F863A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9388"/>
            <a:ext cx="7344816" cy="550861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4DEA2E1-7559-4922-8407-8F9EE6A2D8FE}"/>
              </a:ext>
            </a:extLst>
          </p:cNvPr>
          <p:cNvSpPr txBox="1"/>
          <p:nvPr/>
        </p:nvSpPr>
        <p:spPr>
          <a:xfrm rot="20688330">
            <a:off x="1779694" y="3802777"/>
            <a:ext cx="57473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4121513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9997CBB-CC98-F240-9403-A9C43670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D70CC09-475A-4C4E-89CB-8E0A98107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125</a:t>
            </a:fld>
            <a:endParaRPr lang="en-US" alt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87A76E-C265-174D-A9DF-7752BD2A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3" y="1412776"/>
            <a:ext cx="6184900" cy="46355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A08026-5A00-45B5-B836-C67467999D64}"/>
              </a:ext>
            </a:extLst>
          </p:cNvPr>
          <p:cNvSpPr txBox="1"/>
          <p:nvPr/>
        </p:nvSpPr>
        <p:spPr>
          <a:xfrm rot="20355623">
            <a:off x="1683173" y="2975936"/>
            <a:ext cx="57776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520943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F30702-5647-664D-B6C1-ED2EDC24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E479308-559F-2446-859E-06CF09E053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126</a:t>
            </a:fld>
            <a:endParaRPr lang="en-US" altLang="en-US"/>
          </a:p>
        </p:txBody>
      </p:sp>
      <p:pic>
        <p:nvPicPr>
          <p:cNvPr id="4" name="irc_mi" descr="https://www.lowvisionshop.nl/media/catalog/product/cache/1/small_image/540x740/9df78eab33525d08d6e5fb8d27136e95/s/t/st670455_stratus_12_daisyspeler.jpg">
            <a:hlinkClick r:id="rId2"/>
            <a:extLst>
              <a:ext uri="{FF2B5EF4-FFF2-40B4-BE49-F238E27FC236}">
                <a16:creationId xmlns:a16="http://schemas.microsoft.com/office/drawing/2014/main" id="{C6869BB7-3600-FA44-8F38-ACFD6CE5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089025"/>
            <a:ext cx="35591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rc_mi" descr="https://www.worldwidevision.nl/gfx/product_image/900870.jpg">
            <a:hlinkClick r:id="rId4"/>
            <a:extLst>
              <a:ext uri="{FF2B5EF4-FFF2-40B4-BE49-F238E27FC236}">
                <a16:creationId xmlns:a16="http://schemas.microsoft.com/office/drawing/2014/main" id="{9F626C82-83CF-1349-B9DD-F472FBAB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95625"/>
            <a:ext cx="31511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9571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A2A7E71-EDEC-6D4B-9B05-2656E39F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972E0EF-D7B1-0048-9C6E-24CDE592F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127</a:t>
            </a:fld>
            <a:endParaRPr lang="en-US" altLang="en-US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2B305259-BB1B-8B43-91CA-08BF5A5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95588"/>
            <a:ext cx="5759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247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3EB16DC-05F6-E34C-92D2-5702E39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67BFDAA-05C7-CA46-B78C-30440140A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128</a:t>
            </a:fld>
            <a:endParaRPr lang="en-US" altLang="en-US"/>
          </a:p>
        </p:txBody>
      </p:sp>
      <p:pic>
        <p:nvPicPr>
          <p:cNvPr id="4" name="Picture 3" descr="contrast bij ingang 001 (groot)">
            <a:extLst>
              <a:ext uri="{FF2B5EF4-FFF2-40B4-BE49-F238E27FC236}">
                <a16:creationId xmlns:a16="http://schemas.microsoft.com/office/drawing/2014/main" id="{9A0049AA-A246-3C4B-999A-DD0EAF37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54000" contrast="-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>
            <a:fillRect/>
          </a:stretch>
        </p:blipFill>
        <p:spPr bwMode="auto">
          <a:xfrm>
            <a:off x="1476375" y="1403350"/>
            <a:ext cx="6119813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1463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A3CDF9F-8C37-A24F-A61F-75EA462A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73CE829-9E5C-BB43-B2D9-7914E409D2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129</a:t>
            </a:fld>
            <a:endParaRPr lang="en-US" altLang="en-US"/>
          </a:p>
        </p:txBody>
      </p:sp>
      <p:pic>
        <p:nvPicPr>
          <p:cNvPr id="4" name="Picture 4" descr="contrast bij ingang 002 (groot)">
            <a:extLst>
              <a:ext uri="{FF2B5EF4-FFF2-40B4-BE49-F238E27FC236}">
                <a16:creationId xmlns:a16="http://schemas.microsoft.com/office/drawing/2014/main" id="{F14FDE8E-E3FD-634E-A3F8-724CB9AF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54000" contrast="-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61912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43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014796C1-11A7-F840-90AB-4E2A6943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544433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A10FFB-56CD-2C48-A33B-1F9BFEC5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7E1F8FE-B4B9-8A44-AEEB-22DDF2123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130</a:t>
            </a:fld>
            <a:endParaRPr lang="en-US" altLang="en-US"/>
          </a:p>
        </p:txBody>
      </p:sp>
      <p:pic>
        <p:nvPicPr>
          <p:cNvPr id="4" name="Picture 4" descr="contrast bij ingang 002 (groot)">
            <a:extLst>
              <a:ext uri="{FF2B5EF4-FFF2-40B4-BE49-F238E27FC236}">
                <a16:creationId xmlns:a16="http://schemas.microsoft.com/office/drawing/2014/main" id="{9888F1DA-11A9-3846-A6B8-790AC21C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5948362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4AA0E34-DF4D-4D11-9135-8EEC090162F0}"/>
              </a:ext>
            </a:extLst>
          </p:cNvPr>
          <p:cNvSpPr txBox="1"/>
          <p:nvPr/>
        </p:nvSpPr>
        <p:spPr>
          <a:xfrm rot="20632771">
            <a:off x="2263838" y="2720732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97035992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63ACC-295D-4DF9-AA63-91DC1AC6EC0B}" type="slidenum">
              <a:rPr lang="nl-NL" smtClean="0"/>
              <a:pPr>
                <a:defRPr/>
              </a:pPr>
              <a:t>131</a:t>
            </a:fld>
            <a:endParaRPr lang="nl-NL"/>
          </a:p>
        </p:txBody>
      </p:sp>
      <p:pic>
        <p:nvPicPr>
          <p:cNvPr id="6" name="Afbeelding 5" descr="app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356992"/>
            <a:ext cx="1779247" cy="2015356"/>
          </a:xfrm>
          <a:prstGeom prst="rect">
            <a:avLst/>
          </a:prstGeom>
        </p:spPr>
      </p:pic>
      <p:pic>
        <p:nvPicPr>
          <p:cNvPr id="7" name="Afbeelding 6" descr="see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2276872"/>
            <a:ext cx="3886230" cy="4320480"/>
          </a:xfrm>
          <a:prstGeom prst="rect">
            <a:avLst/>
          </a:prstGeom>
        </p:spPr>
      </p:pic>
      <p:pic>
        <p:nvPicPr>
          <p:cNvPr id="8" name="Afbeelding 7" descr="apple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3096"/>
            <a:ext cx="304904" cy="3453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9" name="Rechte verbindingslijn 8"/>
          <p:cNvCxnSpPr/>
          <p:nvPr/>
        </p:nvCxnSpPr>
        <p:spPr>
          <a:xfrm flipV="1">
            <a:off x="1403648" y="4509120"/>
            <a:ext cx="1944216" cy="14401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Wolkvormige toelichting 10"/>
          <p:cNvSpPr/>
          <p:nvPr/>
        </p:nvSpPr>
        <p:spPr>
          <a:xfrm>
            <a:off x="3995936" y="980728"/>
            <a:ext cx="2448272" cy="244827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pp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990352" cy="99035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79512" y="5445224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>
                <a:solidFill>
                  <a:schemeClr val="bg2"/>
                </a:solidFill>
              </a:rPr>
              <a:t>distale stimulus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555776" y="4941168"/>
            <a:ext cx="237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>
                <a:solidFill>
                  <a:schemeClr val="bg2"/>
                </a:solidFill>
              </a:rPr>
              <a:t>proximale stimulus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499992" y="2708920"/>
            <a:ext cx="14401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dirty="0" err="1">
                <a:solidFill>
                  <a:schemeClr val="bg2"/>
                </a:solidFill>
              </a:rPr>
              <a:t>percept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6" name="Wolkvormige toelichting 15"/>
          <p:cNvSpPr/>
          <p:nvPr/>
        </p:nvSpPr>
        <p:spPr>
          <a:xfrm rot="2292085">
            <a:off x="6526279" y="1953125"/>
            <a:ext cx="2378575" cy="2879542"/>
          </a:xfrm>
          <a:prstGeom prst="cloudCallout">
            <a:avLst>
              <a:gd name="adj1" fmla="val -52453"/>
              <a:gd name="adj2" fmla="val 981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pea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76872"/>
            <a:ext cx="609104" cy="574825"/>
          </a:xfrm>
          <a:prstGeom prst="rect">
            <a:avLst/>
          </a:prstGeom>
        </p:spPr>
      </p:pic>
      <p:pic>
        <p:nvPicPr>
          <p:cNvPr id="18" name="Afbeelding 17" descr="apple 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708920"/>
            <a:ext cx="747729" cy="418728"/>
          </a:xfrm>
          <a:prstGeom prst="rect">
            <a:avLst/>
          </a:prstGeom>
        </p:spPr>
      </p:pic>
      <p:pic>
        <p:nvPicPr>
          <p:cNvPr id="19" name="Afbeelding 18" descr="apple pi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96952"/>
            <a:ext cx="671701" cy="461020"/>
          </a:xfrm>
          <a:prstGeom prst="rect">
            <a:avLst/>
          </a:prstGeom>
        </p:spPr>
      </p:pic>
      <p:pic>
        <p:nvPicPr>
          <p:cNvPr id="20" name="Afbeelding 19" descr="apple product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284984"/>
            <a:ext cx="744488" cy="495423"/>
          </a:xfrm>
          <a:prstGeom prst="rect">
            <a:avLst/>
          </a:prstGeom>
        </p:spPr>
      </p:pic>
      <p:pic>
        <p:nvPicPr>
          <p:cNvPr id="21" name="Afbeelding 20" descr="grandmoth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01008"/>
            <a:ext cx="592336" cy="885285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18293" y="0"/>
            <a:ext cx="8507413" cy="1282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800" u="sng" kern="0" dirty="0">
                <a:solidFill>
                  <a:schemeClr val="bg2"/>
                </a:solidFill>
                <a:latin typeface="Arial Black" panose="020B0A04020102020204" pitchFamily="34" charset="0"/>
                <a:ea typeface="ＭＳ Ｐゴシック" charset="-128"/>
                <a:cs typeface="ＭＳ Ｐゴシック" charset="-128"/>
              </a:rPr>
              <a:t>Iedereen </a:t>
            </a:r>
            <a:r>
              <a:rPr lang="nl-NL" sz="2800" kern="0" dirty="0">
                <a:solidFill>
                  <a:schemeClr val="bg2"/>
                </a:solidFill>
                <a:latin typeface="Arial Black" panose="020B0A04020102020204" pitchFamily="34" charset="0"/>
                <a:ea typeface="ＭＳ Ｐゴシック" charset="-128"/>
                <a:cs typeface="ＭＳ Ｐゴシック" charset="-128"/>
              </a:rPr>
              <a:t>met NAH heeft baat bij een beter toegankelijke en zichtbare wereld</a:t>
            </a: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 Black" panose="020B0A04020102020204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Ovaal 22"/>
          <p:cNvSpPr/>
          <p:nvPr/>
        </p:nvSpPr>
        <p:spPr>
          <a:xfrm rot="5553285">
            <a:off x="3302862" y="2133910"/>
            <a:ext cx="3962400" cy="1524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Ovaal 23"/>
          <p:cNvSpPr/>
          <p:nvPr/>
        </p:nvSpPr>
        <p:spPr>
          <a:xfrm rot="5553285">
            <a:off x="2228179" y="3803367"/>
            <a:ext cx="2512101" cy="1524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Ovaal 22"/>
          <p:cNvSpPr/>
          <p:nvPr/>
        </p:nvSpPr>
        <p:spPr>
          <a:xfrm rot="5553285">
            <a:off x="-714262" y="3394249"/>
            <a:ext cx="3962400" cy="251777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3F6659D-B12E-4E8C-A544-779FA13A716B}"/>
              </a:ext>
            </a:extLst>
          </p:cNvPr>
          <p:cNvSpPr txBox="1"/>
          <p:nvPr/>
        </p:nvSpPr>
        <p:spPr>
          <a:xfrm rot="20632771">
            <a:off x="1736123" y="3519372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67256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74A740-A52F-9B4E-AA83-C8FFCF1B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Dank voor uw aandacht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28F712-549E-1C43-8C28-299CB8212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252BFFB-7022-0442-AF73-02DE9E9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5C53D52-0DF8-0A4A-AFDE-7DFCA93EB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027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2B09FA3-F2BB-3944-B765-4F25A38D35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7" y="1340768"/>
            <a:ext cx="7934325" cy="657225"/>
          </a:xfrm>
        </p:spPr>
        <p:txBody>
          <a:bodyPr/>
          <a:lstStyle/>
          <a:p>
            <a:pPr eaLnBrk="1" hangingPunct="1"/>
            <a:r>
              <a:rPr lang="en-US" altLang="nl-NL" sz="4000" dirty="0" err="1">
                <a:solidFill>
                  <a:schemeClr val="bg2"/>
                </a:solidFill>
              </a:rPr>
              <a:t>Staafjes</a:t>
            </a:r>
            <a:r>
              <a:rPr lang="en-US" altLang="nl-NL" sz="4000" dirty="0">
                <a:solidFill>
                  <a:schemeClr val="bg2"/>
                </a:solidFill>
              </a:rPr>
              <a:t> </a:t>
            </a:r>
            <a:r>
              <a:rPr lang="en-US" altLang="nl-NL" sz="4000" dirty="0" err="1">
                <a:solidFill>
                  <a:schemeClr val="bg2"/>
                </a:solidFill>
              </a:rPr>
              <a:t>zijn</a:t>
            </a:r>
            <a:r>
              <a:rPr lang="en-US" altLang="nl-NL" sz="4000" dirty="0">
                <a:solidFill>
                  <a:schemeClr val="bg2"/>
                </a:solidFill>
              </a:rPr>
              <a:t> </a:t>
            </a:r>
            <a:r>
              <a:rPr lang="en-US" altLang="nl-NL" sz="4000" dirty="0" err="1">
                <a:solidFill>
                  <a:schemeClr val="bg2"/>
                </a:solidFill>
              </a:rPr>
              <a:t>gevoelig</a:t>
            </a:r>
            <a:r>
              <a:rPr lang="en-US" altLang="nl-NL" sz="4000" dirty="0">
                <a:solidFill>
                  <a:schemeClr val="bg2"/>
                </a:solidFill>
              </a:rPr>
              <a:t>, maar </a:t>
            </a:r>
            <a:r>
              <a:rPr lang="en-US" altLang="nl-NL" sz="4000" dirty="0" err="1">
                <a:solidFill>
                  <a:schemeClr val="bg2"/>
                </a:solidFill>
              </a:rPr>
              <a:t>kunnen</a:t>
            </a:r>
            <a:r>
              <a:rPr lang="en-US" altLang="nl-NL" sz="4000" dirty="0">
                <a:solidFill>
                  <a:schemeClr val="bg2"/>
                </a:solidFill>
              </a:rPr>
              <a:t> </a:t>
            </a:r>
            <a:r>
              <a:rPr lang="en-US" altLang="nl-NL" sz="4000" dirty="0" err="1">
                <a:solidFill>
                  <a:schemeClr val="bg2"/>
                </a:solidFill>
              </a:rPr>
              <a:t>geen</a:t>
            </a:r>
            <a:r>
              <a:rPr lang="en-US" altLang="nl-NL" sz="4000" dirty="0">
                <a:solidFill>
                  <a:schemeClr val="bg2"/>
                </a:solidFill>
              </a:rPr>
              <a:t> </a:t>
            </a:r>
            <a:r>
              <a:rPr lang="en-US" altLang="nl-NL" sz="4000" dirty="0" err="1">
                <a:solidFill>
                  <a:schemeClr val="bg2"/>
                </a:solidFill>
              </a:rPr>
              <a:t>kleur</a:t>
            </a:r>
            <a:r>
              <a:rPr lang="en-US" altLang="nl-NL" sz="4000" dirty="0">
                <a:solidFill>
                  <a:schemeClr val="bg2"/>
                </a:solidFill>
              </a:rPr>
              <a:t> </a:t>
            </a:r>
            <a:r>
              <a:rPr lang="en-US" altLang="nl-NL" sz="4000" dirty="0" err="1">
                <a:solidFill>
                  <a:schemeClr val="bg2"/>
                </a:solidFill>
              </a:rPr>
              <a:t>detecteren</a:t>
            </a:r>
            <a:endParaRPr lang="en-US" altLang="nl-NL" sz="4000" dirty="0">
              <a:solidFill>
                <a:schemeClr val="bg2"/>
              </a:solidFill>
            </a:endParaRP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B391BD36-F9E2-F44D-91AB-EBC7CC98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659134"/>
            <a:ext cx="4759424" cy="357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CAABE8E-B1E0-4E76-8C6D-9C06A35F827A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95551211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CD5B235-0D2C-1E4E-8FB6-CF114F975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dirty="0" err="1">
                <a:solidFill>
                  <a:schemeClr val="bg2"/>
                </a:solidFill>
              </a:rPr>
              <a:t>Kegeltjes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zijn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voor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kleurenzien</a:t>
            </a:r>
            <a:endParaRPr lang="en-US" altLang="nl-NL" dirty="0">
              <a:solidFill>
                <a:schemeClr val="bg2"/>
              </a:solidFill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1FE931F7-67AB-024E-884B-D5ED9ADB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25662"/>
            <a:ext cx="5496983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48D5FFA-E53D-4673-84BE-A15D6E905822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4844764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4340127-0EFA-3149-91A4-98D06CD5C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1880" y="381813"/>
            <a:ext cx="7934325" cy="657225"/>
          </a:xfrm>
        </p:spPr>
        <p:txBody>
          <a:bodyPr/>
          <a:lstStyle/>
          <a:p>
            <a:pPr eaLnBrk="1" hangingPunct="1"/>
            <a:r>
              <a:rPr lang="en-US" altLang="nl-NL" dirty="0" err="1">
                <a:solidFill>
                  <a:schemeClr val="bg2"/>
                </a:solidFill>
              </a:rPr>
              <a:t>Primaire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visuele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hersenschors</a:t>
            </a:r>
            <a:endParaRPr lang="en-US" altLang="nl-NL" dirty="0">
              <a:solidFill>
                <a:schemeClr val="bg2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C08AB6B-8553-E147-B591-90A8D9E83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Primaire visuele hersenschors</a:t>
            </a:r>
          </a:p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Meest basale visuele verwerking </a:t>
            </a:r>
            <a:endParaRPr lang="en-US" altLang="nl-NL" dirty="0">
              <a:solidFill>
                <a:schemeClr val="bg2"/>
              </a:solidFill>
            </a:endParaRPr>
          </a:p>
        </p:txBody>
      </p:sp>
      <p:pic>
        <p:nvPicPr>
          <p:cNvPr id="18436" name="Picture 4" descr="VISCOR~1">
            <a:extLst>
              <a:ext uri="{FF2B5EF4-FFF2-40B4-BE49-F238E27FC236}">
                <a16:creationId xmlns:a16="http://schemas.microsoft.com/office/drawing/2014/main" id="{8C18A3B6-0BE4-5F42-A110-A50DCA52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36099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VCORTEX">
            <a:extLst>
              <a:ext uri="{FF2B5EF4-FFF2-40B4-BE49-F238E27FC236}">
                <a16:creationId xmlns:a16="http://schemas.microsoft.com/office/drawing/2014/main" id="{1D206121-8DA3-9746-82C1-B2DA55B7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3078163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C01FEEA-F2B8-4CC5-B5E2-CA2014580A59}"/>
              </a:ext>
            </a:extLst>
          </p:cNvPr>
          <p:cNvSpPr txBox="1"/>
          <p:nvPr/>
        </p:nvSpPr>
        <p:spPr>
          <a:xfrm rot="20446566">
            <a:off x="1722397" y="3436270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99493815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8A544C6-9BF3-B94F-AF94-CB411D659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35896" y="160337"/>
            <a:ext cx="8524354" cy="1143000"/>
          </a:xfrm>
        </p:spPr>
        <p:txBody>
          <a:bodyPr/>
          <a:lstStyle/>
          <a:p>
            <a:pPr eaLnBrk="1" hangingPunct="1"/>
            <a:r>
              <a:rPr lang="en-US" altLang="nl-NL" dirty="0" err="1">
                <a:solidFill>
                  <a:schemeClr val="bg2"/>
                </a:solidFill>
              </a:rPr>
              <a:t>Primaire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visuele</a:t>
            </a:r>
            <a:r>
              <a:rPr lang="en-US" altLang="nl-NL" dirty="0">
                <a:solidFill>
                  <a:schemeClr val="bg2"/>
                </a:solidFill>
              </a:rPr>
              <a:t> </a:t>
            </a:r>
            <a:r>
              <a:rPr lang="en-US" altLang="nl-NL" dirty="0" err="1">
                <a:solidFill>
                  <a:schemeClr val="bg2"/>
                </a:solidFill>
              </a:rPr>
              <a:t>hersenschors</a:t>
            </a:r>
            <a:endParaRPr lang="nl-NL" altLang="nl-NL" dirty="0">
              <a:solidFill>
                <a:schemeClr val="bg2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868CF0-E053-824E-8B27-F76FF534D3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925638"/>
            <a:ext cx="4035425" cy="4200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nl-NL" sz="2400" dirty="0" err="1">
                <a:solidFill>
                  <a:schemeClr val="bg2"/>
                </a:solidFill>
              </a:rPr>
              <a:t>grootste</a:t>
            </a:r>
            <a:r>
              <a:rPr lang="en-US" altLang="nl-NL" sz="2400" dirty="0">
                <a:solidFill>
                  <a:schemeClr val="bg2"/>
                </a:solidFill>
              </a:rPr>
              <a:t> </a:t>
            </a:r>
            <a:r>
              <a:rPr lang="en-US" altLang="nl-NL" sz="2400" dirty="0" err="1">
                <a:solidFill>
                  <a:schemeClr val="bg2"/>
                </a:solidFill>
              </a:rPr>
              <a:t>deel</a:t>
            </a:r>
            <a:r>
              <a:rPr lang="en-US" altLang="nl-NL" sz="2400" dirty="0">
                <a:solidFill>
                  <a:schemeClr val="bg2"/>
                </a:solidFill>
              </a:rPr>
              <a:t>, 85 % </a:t>
            </a:r>
            <a:r>
              <a:rPr lang="en-US" altLang="nl-NL" sz="2400" dirty="0" err="1">
                <a:solidFill>
                  <a:schemeClr val="bg2"/>
                </a:solidFill>
              </a:rPr>
              <a:t>ligt</a:t>
            </a:r>
            <a:r>
              <a:rPr lang="en-US" altLang="nl-NL" sz="2400" dirty="0">
                <a:solidFill>
                  <a:schemeClr val="bg2"/>
                </a:solidFill>
              </a:rPr>
              <a:t> </a:t>
            </a:r>
            <a:r>
              <a:rPr lang="en-US" altLang="nl-NL" sz="2400" dirty="0" err="1">
                <a:solidFill>
                  <a:schemeClr val="bg2"/>
                </a:solidFill>
              </a:rPr>
              <a:t>verscholen</a:t>
            </a:r>
            <a:r>
              <a:rPr lang="en-US" altLang="nl-NL" sz="2400" dirty="0">
                <a:solidFill>
                  <a:schemeClr val="bg2"/>
                </a:solidFill>
              </a:rPr>
              <a:t> in de </a:t>
            </a:r>
            <a:r>
              <a:rPr lang="en-US" altLang="nl-NL" sz="2400" dirty="0" err="1">
                <a:solidFill>
                  <a:schemeClr val="bg2"/>
                </a:solidFill>
              </a:rPr>
              <a:t>fissuur</a:t>
            </a:r>
            <a:endParaRPr lang="en-US" altLang="nl-NL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nl-NL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400" dirty="0" err="1">
                <a:solidFill>
                  <a:schemeClr val="bg2"/>
                </a:solidFill>
              </a:rPr>
              <a:t>achterste</a:t>
            </a:r>
            <a:r>
              <a:rPr lang="en-US" altLang="nl-NL" sz="2400" dirty="0">
                <a:solidFill>
                  <a:schemeClr val="bg2"/>
                </a:solidFill>
              </a:rPr>
              <a:t> 50% </a:t>
            </a:r>
            <a:r>
              <a:rPr lang="en-US" altLang="nl-NL" sz="2400" dirty="0" err="1">
                <a:solidFill>
                  <a:schemeClr val="bg2"/>
                </a:solidFill>
              </a:rPr>
              <a:t>gekoppeld</a:t>
            </a:r>
            <a:r>
              <a:rPr lang="en-US" altLang="nl-NL" sz="2400" dirty="0">
                <a:solidFill>
                  <a:schemeClr val="bg2"/>
                </a:solidFill>
              </a:rPr>
              <a:t> </a:t>
            </a:r>
            <a:r>
              <a:rPr lang="en-US" altLang="nl-NL" sz="2400" dirty="0" err="1">
                <a:solidFill>
                  <a:schemeClr val="bg2"/>
                </a:solidFill>
              </a:rPr>
              <a:t>aan</a:t>
            </a:r>
            <a:r>
              <a:rPr lang="en-US" altLang="nl-NL" sz="2400" dirty="0">
                <a:solidFill>
                  <a:schemeClr val="bg2"/>
                </a:solidFill>
              </a:rPr>
              <a:t> centrale 10%</a:t>
            </a:r>
          </a:p>
          <a:p>
            <a:pPr eaLnBrk="1" hangingPunct="1">
              <a:lnSpc>
                <a:spcPct val="90000"/>
              </a:lnSpc>
            </a:pPr>
            <a:endParaRPr lang="en-US" altLang="nl-NL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400" dirty="0" err="1">
                <a:solidFill>
                  <a:schemeClr val="bg2"/>
                </a:solidFill>
              </a:rPr>
              <a:t>middelste</a:t>
            </a:r>
            <a:r>
              <a:rPr lang="en-US" altLang="nl-NL" sz="2400" dirty="0">
                <a:solidFill>
                  <a:schemeClr val="bg2"/>
                </a:solidFill>
              </a:rPr>
              <a:t> 40%: </a:t>
            </a:r>
            <a:r>
              <a:rPr lang="en-US" altLang="nl-NL" sz="2400" dirty="0" err="1">
                <a:solidFill>
                  <a:schemeClr val="bg2"/>
                </a:solidFill>
              </a:rPr>
              <a:t>periferie</a:t>
            </a:r>
            <a:endParaRPr lang="en-US" altLang="nl-NL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nl-NL" sz="2400" dirty="0">
              <a:solidFill>
                <a:schemeClr val="bg2"/>
              </a:solidFill>
            </a:endParaRPr>
          </a:p>
        </p:txBody>
      </p:sp>
      <p:pic>
        <p:nvPicPr>
          <p:cNvPr id="19460" name="Picture 4" descr="Re-exposure of VCORTEX2">
            <a:extLst>
              <a:ext uri="{FF2B5EF4-FFF2-40B4-BE49-F238E27FC236}">
                <a16:creationId xmlns:a16="http://schemas.microsoft.com/office/drawing/2014/main" id="{CAC53A7C-0340-3D43-93C1-A9BB81DF8C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9088" y="1268413"/>
            <a:ext cx="2646362" cy="5400675"/>
          </a:xfrm>
          <a:noFill/>
        </p:spPr>
      </p:pic>
    </p:spTree>
    <p:extLst>
      <p:ext uri="{BB962C8B-B14F-4D97-AF65-F5344CB8AC3E}">
        <p14:creationId xmlns:p14="http://schemas.microsoft.com/office/powerpoint/2010/main" val="5138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FC6E976-2A5E-984F-B13A-6F87DEB2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474161A-9178-6F48-867C-804D4B51E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4" name="Picture 4" descr="navon 020">
            <a:extLst>
              <a:ext uri="{FF2B5EF4-FFF2-40B4-BE49-F238E27FC236}">
                <a16:creationId xmlns:a16="http://schemas.microsoft.com/office/drawing/2014/main" id="{4E313EFE-1265-1648-80ED-B5C7E6D2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alphaModFix amt="85000"/>
          </a:blip>
          <a:srcRect/>
          <a:stretch>
            <a:fillRect/>
          </a:stretch>
        </p:blipFill>
        <p:spPr bwMode="auto">
          <a:xfrm>
            <a:off x="1787137" y="1274561"/>
            <a:ext cx="4297031" cy="36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5E2FAD3-F93B-2748-812E-909D161EF84B}"/>
              </a:ext>
            </a:extLst>
          </p:cNvPr>
          <p:cNvSpPr txBox="1">
            <a:spLocks/>
          </p:cNvSpPr>
          <p:nvPr/>
        </p:nvSpPr>
        <p:spPr>
          <a:xfrm>
            <a:off x="3511625" y="216356"/>
            <a:ext cx="6156176" cy="6572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9pPr>
          </a:lstStyle>
          <a:p>
            <a:r>
              <a:rPr lang="nl-NL" sz="2800" kern="0" dirty="0">
                <a:solidFill>
                  <a:schemeClr val="bg2"/>
                </a:solidFill>
              </a:rPr>
              <a:t>Herkenning is geen passief proces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53AE486-4A90-D042-994A-CDA5E42D1C99}"/>
              </a:ext>
            </a:extLst>
          </p:cNvPr>
          <p:cNvSpPr txBox="1"/>
          <p:nvPr/>
        </p:nvSpPr>
        <p:spPr>
          <a:xfrm>
            <a:off x="179512" y="5345603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Context en onze kennis van de wereld beïnvloeden wat we zien</a:t>
            </a:r>
          </a:p>
        </p:txBody>
      </p:sp>
    </p:spTree>
    <p:extLst>
      <p:ext uri="{BB962C8B-B14F-4D97-AF65-F5344CB8AC3E}">
        <p14:creationId xmlns:p14="http://schemas.microsoft.com/office/powerpoint/2010/main" val="28463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1CB1E9-D609-9646-A358-75DCDA3A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B0290C-E51C-0641-9EF4-B4AC5B2B48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19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5" name="Afbeelding 4" descr="Afbeelding met gras, buiten, boom, fiets&#10;&#10;Automatisch gegenereerde beschrijving">
            <a:extLst>
              <a:ext uri="{FF2B5EF4-FFF2-40B4-BE49-F238E27FC236}">
                <a16:creationId xmlns:a16="http://schemas.microsoft.com/office/drawing/2014/main" id="{EB24C811-9D58-4641-83BF-42A604DCA3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4" y="1271588"/>
            <a:ext cx="7278532" cy="48455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F184743-00DD-684F-9F12-90485545DAD4}"/>
              </a:ext>
            </a:extLst>
          </p:cNvPr>
          <p:cNvSpPr txBox="1"/>
          <p:nvPr/>
        </p:nvSpPr>
        <p:spPr>
          <a:xfrm>
            <a:off x="5182659" y="6536802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Bron: Simon </a:t>
            </a:r>
            <a:r>
              <a:rPr lang="nl-NL" sz="1400" dirty="0" err="1">
                <a:solidFill>
                  <a:schemeClr val="bg2"/>
                </a:solidFill>
              </a:rPr>
              <a:t>Stålenhag's</a:t>
            </a:r>
            <a:r>
              <a:rPr lang="nl-NL" sz="1400" dirty="0">
                <a:solidFill>
                  <a:schemeClr val="bg2"/>
                </a:solidFill>
              </a:rPr>
              <a:t> "</a:t>
            </a:r>
            <a:r>
              <a:rPr lang="nl-NL" sz="1400" dirty="0" err="1">
                <a:solidFill>
                  <a:schemeClr val="bg2"/>
                </a:solidFill>
              </a:rPr>
              <a:t>Tales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From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the</a:t>
            </a:r>
            <a:r>
              <a:rPr lang="nl-NL" sz="1400" dirty="0">
                <a:solidFill>
                  <a:schemeClr val="bg2"/>
                </a:solidFill>
              </a:rPr>
              <a:t> Loop"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58E279E-99EB-453B-B883-7061849D9B8E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15219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680101-721F-CB4D-89B0-65400FB8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260648"/>
            <a:ext cx="7934325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Indeling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BADD00-1CDC-9940-AB25-EE60613F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366447" cy="468004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Visuele Perceptie – wat is het en hoe werkt dat?</a:t>
            </a: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	</a:t>
            </a: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	Pauze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Gevolgen van hersenschade voor Visuele Perceptie – stoornissen en klachten bij verschillende patiëntgroepen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	Pauze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Screening, Diagnostiek en Interventies</a:t>
            </a:r>
          </a:p>
        </p:txBody>
      </p:sp>
    </p:spTree>
    <p:extLst>
      <p:ext uri="{BB962C8B-B14F-4D97-AF65-F5344CB8AC3E}">
        <p14:creationId xmlns:p14="http://schemas.microsoft.com/office/powerpoint/2010/main" val="1541809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2D18706-ACE5-5247-B01E-DDA2CDB6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66D6CC7-C699-CA4B-9A84-CDF8761EBE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A54E7EA-CB80-F649-BBE8-0CA39D1BB072}"/>
              </a:ext>
            </a:extLst>
          </p:cNvPr>
          <p:cNvSpPr/>
          <p:nvPr/>
        </p:nvSpPr>
        <p:spPr>
          <a:xfrm>
            <a:off x="395536" y="6387816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600" dirty="0"/>
              <a:t>http://</a:t>
            </a:r>
            <a:r>
              <a:rPr lang="nl-NL" sz="1600" dirty="0" err="1"/>
              <a:t>blog.gingkoapp.com</a:t>
            </a:r>
            <a:r>
              <a:rPr lang="nl-NL" sz="1600" dirty="0"/>
              <a:t>/2013/09/15/</a:t>
            </a:r>
            <a:r>
              <a:rPr lang="nl-NL" sz="1600" dirty="0" err="1"/>
              <a:t>seeing-an-idea</a:t>
            </a:r>
            <a:r>
              <a:rPr lang="nl-NL" sz="1600" dirty="0"/>
              <a:t>/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CCD730A-AA76-F943-AB1E-641B0A48C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2" y="1271588"/>
            <a:ext cx="7197097" cy="48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FFB9522-845D-4C62-9C0E-F0E85ED0F0DB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050674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336580" y="1271588"/>
            <a:ext cx="4602897" cy="492107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219CB9-6E81-4AD4-ACAC-2F767AB9BB36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289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b="1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22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4">
            <a:extLst>
              <a:ext uri="{FF2B5EF4-FFF2-40B4-BE49-F238E27FC236}">
                <a16:creationId xmlns:a16="http://schemas.microsoft.com/office/drawing/2014/main" id="{B5FA465C-3180-3F47-AEBF-6E48434D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554"/>
            <a:ext cx="6276404" cy="44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kstvak 5">
            <a:extLst>
              <a:ext uri="{FF2B5EF4-FFF2-40B4-BE49-F238E27FC236}">
                <a16:creationId xmlns:a16="http://schemas.microsoft.com/office/drawing/2014/main" id="{8173CAE5-5AA9-0848-BDD9-08664E772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89240"/>
            <a:ext cx="4392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WAT?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herkenning</a:t>
            </a:r>
            <a:endParaRPr lang="en-GB" altLang="nl-NL" dirty="0">
              <a:solidFill>
                <a:schemeClr val="bg2"/>
              </a:solidFill>
            </a:endParaRPr>
          </a:p>
        </p:txBody>
      </p:sp>
      <p:sp>
        <p:nvSpPr>
          <p:cNvPr id="20484" name="Tekstvak 6">
            <a:extLst>
              <a:ext uri="{FF2B5EF4-FFF2-40B4-BE49-F238E27FC236}">
                <a16:creationId xmlns:a16="http://schemas.microsoft.com/office/drawing/2014/main" id="{FCAC53AA-F54C-6B4D-BE71-474000FA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1396554"/>
            <a:ext cx="33123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WAAR?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actie</a:t>
            </a:r>
            <a:endParaRPr lang="en-GB" alt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88EAFA-C864-8F46-A029-E7A1F1F2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686885-9BBD-3A49-A544-BEA8FD9EA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24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1D9590-4156-B149-8C03-A2C4C45E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26774"/>
            <a:ext cx="5472608" cy="469909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42DB90D-8F42-B14F-BE70-192D1930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0"/>
            <a:ext cx="4392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herkenning</a:t>
            </a:r>
            <a:endParaRPr lang="en-GB" altLang="nl-NL" dirty="0">
              <a:solidFill>
                <a:schemeClr val="bg2"/>
              </a:solidFill>
            </a:endParaRPr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17A88E40-7D1B-3640-8393-37DA0AE0B0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7904" y="3933056"/>
            <a:ext cx="2016224" cy="79208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7E5D91-2B3C-4D87-AAE9-10363535941A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929741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669FF5-EA1D-0444-805C-B788B97F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D4A03D-13B0-8A49-9968-F82C95383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25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1026" name="Picture 2" descr="Ouderdomskwalen | Verzorging oudere honden | Honden">
            <a:extLst>
              <a:ext uri="{FF2B5EF4-FFF2-40B4-BE49-F238E27FC236}">
                <a16:creationId xmlns:a16="http://schemas.microsoft.com/office/drawing/2014/main" id="{8602A05C-17F5-904C-BAD6-170A5DAD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56" y="1401234"/>
            <a:ext cx="6717695" cy="47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2A145F1-61AA-1741-B2C7-FF7DE9500DD9}"/>
              </a:ext>
            </a:extLst>
          </p:cNvPr>
          <p:cNvSpPr txBox="1">
            <a:spLocks/>
          </p:cNvSpPr>
          <p:nvPr/>
        </p:nvSpPr>
        <p:spPr>
          <a:xfrm>
            <a:off x="4139952" y="222779"/>
            <a:ext cx="3816350" cy="6572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itchFamily="18" charset="0"/>
                <a:ea typeface="ＭＳ Ｐゴシック" pitchFamily="1" charset="-128"/>
              </a:defRPr>
            </a:lvl9pPr>
          </a:lstStyle>
          <a:p>
            <a:r>
              <a:rPr lang="nl-NL" kern="0" dirty="0">
                <a:solidFill>
                  <a:schemeClr val="bg2"/>
                </a:solidFill>
              </a:rPr>
              <a:t>Wat is het?</a:t>
            </a:r>
          </a:p>
        </p:txBody>
      </p:sp>
    </p:spTree>
    <p:extLst>
      <p:ext uri="{BB962C8B-B14F-4D97-AF65-F5344CB8AC3E}">
        <p14:creationId xmlns:p14="http://schemas.microsoft.com/office/powerpoint/2010/main" val="40623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58A57C-F78B-6E43-A454-A9BFD4E9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591297-55E9-2149-A9DC-F0842CB00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2050" name="Picture 2" descr="Västgötaspets">
            <a:extLst>
              <a:ext uri="{FF2B5EF4-FFF2-40B4-BE49-F238E27FC236}">
                <a16:creationId xmlns:a16="http://schemas.microsoft.com/office/drawing/2014/main" id="{5C8941DB-C974-334C-A015-02EEFDF6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448"/>
            <a:ext cx="3028734" cy="20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uitse dog">
            <a:extLst>
              <a:ext uri="{FF2B5EF4-FFF2-40B4-BE49-F238E27FC236}">
                <a16:creationId xmlns:a16="http://schemas.microsoft.com/office/drawing/2014/main" id="{E36531D2-B68C-4F4A-9F6A-3F049333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64" y="1302525"/>
            <a:ext cx="3016619" cy="20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rder Terriër">
            <a:extLst>
              <a:ext uri="{FF2B5EF4-FFF2-40B4-BE49-F238E27FC236}">
                <a16:creationId xmlns:a16="http://schemas.microsoft.com/office/drawing/2014/main" id="{3A8E773F-DCE3-5042-AD65-17E237AF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89" y="3428999"/>
            <a:ext cx="2626919" cy="208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ddenslag poedel">
            <a:extLst>
              <a:ext uri="{FF2B5EF4-FFF2-40B4-BE49-F238E27FC236}">
                <a16:creationId xmlns:a16="http://schemas.microsoft.com/office/drawing/2014/main" id="{449F88CC-5D48-3042-B5AD-C32108E3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" y="3359757"/>
            <a:ext cx="3264740" cy="21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at te dik">
            <a:extLst>
              <a:ext uri="{FF2B5EF4-FFF2-40B4-BE49-F238E27FC236}">
                <a16:creationId xmlns:a16="http://schemas.microsoft.com/office/drawing/2014/main" id="{9CAFC5A3-537A-0E44-89BE-29A83A07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72" y="3356519"/>
            <a:ext cx="3249532" cy="21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uitse herder">
            <a:extLst>
              <a:ext uri="{FF2B5EF4-FFF2-40B4-BE49-F238E27FC236}">
                <a16:creationId xmlns:a16="http://schemas.microsoft.com/office/drawing/2014/main" id="{1D42BDC9-B2FF-514B-9C06-7D07ED24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09" y="1302525"/>
            <a:ext cx="3036755" cy="20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64503D9B-DAD3-C64C-B373-9DF99B4BB38A}"/>
              </a:ext>
            </a:extLst>
          </p:cNvPr>
          <p:cNvSpPr/>
          <p:nvPr/>
        </p:nvSpPr>
        <p:spPr>
          <a:xfrm rot="5553285">
            <a:off x="6121160" y="3078753"/>
            <a:ext cx="2512101" cy="2984432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AEAF72-05B3-FB4E-99E1-5D4B620F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5717D78-1BF5-2E45-B2CA-278C337EA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532004-BCD1-0E47-8417-B697EDE3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" y="1271588"/>
            <a:ext cx="3810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re's Buffy pagina">
            <a:extLst>
              <a:ext uri="{FF2B5EF4-FFF2-40B4-BE49-F238E27FC236}">
                <a16:creationId xmlns:a16="http://schemas.microsoft.com/office/drawing/2014/main" id="{7C658F7A-48D9-7649-B3DA-25411DCC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8326" y="1271588"/>
            <a:ext cx="33528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uto (Disney) - Wikipedia">
            <a:extLst>
              <a:ext uri="{FF2B5EF4-FFF2-40B4-BE49-F238E27FC236}">
                <a16:creationId xmlns:a16="http://schemas.microsoft.com/office/drawing/2014/main" id="{011C17D0-F1B3-5344-9BA6-BD4024EC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3786353"/>
            <a:ext cx="2346141" cy="23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n doudou (que j'ai encore) Snoopy :-) | Cartoon dog, Snoopy, Snoopy love">
            <a:extLst>
              <a:ext uri="{FF2B5EF4-FFF2-40B4-BE49-F238E27FC236}">
                <a16:creationId xmlns:a16="http://schemas.microsoft.com/office/drawing/2014/main" id="{497C7FD4-3DBB-684E-A56B-215E65CE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02987"/>
            <a:ext cx="2466985" cy="24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rtoon Cats: 10 of Our Faves - Catster">
            <a:extLst>
              <a:ext uri="{FF2B5EF4-FFF2-40B4-BE49-F238E27FC236}">
                <a16:creationId xmlns:a16="http://schemas.microsoft.com/office/drawing/2014/main" id="{CB3C558B-6B08-364E-918E-922BC620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50442"/>
            <a:ext cx="2945906" cy="19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E3B2F139-D0ED-1347-B32E-0CE0A2E6633B}"/>
              </a:ext>
            </a:extLst>
          </p:cNvPr>
          <p:cNvSpPr/>
          <p:nvPr/>
        </p:nvSpPr>
        <p:spPr>
          <a:xfrm rot="5553285">
            <a:off x="3204726" y="3485945"/>
            <a:ext cx="2512101" cy="2984432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1F31D35-5043-4179-A3CD-EEAA1CF43750}"/>
              </a:ext>
            </a:extLst>
          </p:cNvPr>
          <p:cNvSpPr txBox="1"/>
          <p:nvPr/>
        </p:nvSpPr>
        <p:spPr>
          <a:xfrm rot="20504888">
            <a:off x="1730494" y="3435839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5716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5D5129F-8DA5-B544-A1D5-259685EF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21759"/>
          <a:stretch/>
        </p:blipFill>
        <p:spPr bwMode="auto">
          <a:xfrm>
            <a:off x="20" y="188640"/>
            <a:ext cx="9143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602D078-1E76-468E-B4E0-B54FDADD6B79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29052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19A37B-9131-3144-9533-016A4EA1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5C4286-3D67-0A49-A7A9-776989A74B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28674" name="Picture 2" descr="Is Sinterklaas een HOAX??? | sinterklaas | Evert Kwok">
            <a:extLst>
              <a:ext uri="{FF2B5EF4-FFF2-40B4-BE49-F238E27FC236}">
                <a16:creationId xmlns:a16="http://schemas.microsoft.com/office/drawing/2014/main" id="{61C74A08-928B-D743-89B5-38E1B2BA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988"/>
            <a:ext cx="9144000" cy="4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B879615-E8A0-2046-A23F-A74A99332172}"/>
              </a:ext>
            </a:extLst>
          </p:cNvPr>
          <p:cNvSpPr txBox="1"/>
          <p:nvPr/>
        </p:nvSpPr>
        <p:spPr>
          <a:xfrm>
            <a:off x="3707904" y="260648"/>
            <a:ext cx="51125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Sinterklaas</a:t>
            </a:r>
          </a:p>
        </p:txBody>
      </p:sp>
    </p:spTree>
    <p:extLst>
      <p:ext uri="{BB962C8B-B14F-4D97-AF65-F5344CB8AC3E}">
        <p14:creationId xmlns:p14="http://schemas.microsoft.com/office/powerpoint/2010/main" val="41857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7D877-0AE7-5548-8366-DEB58D0B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Visuele Perceptie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597AB2-D0CC-9640-A4CD-96AB3B3EB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Deel 1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748A25-EA7C-FE48-B27E-4AF34419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524A96-309E-1047-B92B-384C2C680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9BA99B05-559E-4BBE-ADFD-389A9994E887}" type="slidenum">
              <a:rPr lang="en-US" altLang="en-US" smtClean="0">
                <a:solidFill>
                  <a:schemeClr val="bg2"/>
                </a:solidFill>
              </a:rPr>
              <a:pPr/>
              <a:t>3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91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FBAF3C-6C81-F240-AD65-3ECAB9A5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71CBBC8-C130-3640-A34B-12C4EB127C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CCD7F4F1-E500-EE49-9DE7-C8E78C13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27" y="1055344"/>
            <a:ext cx="2281115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393A812B-2E53-C441-9FA9-93F694F6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60" y="1009650"/>
            <a:ext cx="2288618" cy="24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8DF97AF8-A546-3141-969C-883A12054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46" y="4579624"/>
            <a:ext cx="2423939" cy="22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Saint Spyridon - Wikiwand">
            <a:extLst>
              <a:ext uri="{FF2B5EF4-FFF2-40B4-BE49-F238E27FC236}">
                <a16:creationId xmlns:a16="http://schemas.microsoft.com/office/drawing/2014/main" id="{3B7FC934-8183-9245-84F4-98E0AD41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46" y="3673717"/>
            <a:ext cx="2213972" cy="307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8A1AFB6E-7714-4D49-BCFD-6132B7F2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7374" y="1163851"/>
            <a:ext cx="2310067" cy="33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>
            <a:extLst>
              <a:ext uri="{FF2B5EF4-FFF2-40B4-BE49-F238E27FC236}">
                <a16:creationId xmlns:a16="http://schemas.microsoft.com/office/drawing/2014/main" id="{303F792D-792E-324C-8623-1EE31B056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5" y="3548239"/>
            <a:ext cx="2948067" cy="31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>
            <a:extLst>
              <a:ext uri="{FF2B5EF4-FFF2-40B4-BE49-F238E27FC236}">
                <a16:creationId xmlns:a16="http://schemas.microsoft.com/office/drawing/2014/main" id="{9E7A61B6-D5C3-3D41-B82F-7F96C386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5" y="1163851"/>
            <a:ext cx="1916733" cy="23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79DAAA7B-913E-CC4C-9867-96870C7A057A}"/>
              </a:ext>
            </a:extLst>
          </p:cNvPr>
          <p:cNvSpPr/>
          <p:nvPr/>
        </p:nvSpPr>
        <p:spPr>
          <a:xfrm rot="5553285">
            <a:off x="6788721" y="5074192"/>
            <a:ext cx="2347110" cy="1170657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6A984FC-20C9-FD4A-9A37-53B5A0C4E246}"/>
              </a:ext>
            </a:extLst>
          </p:cNvPr>
          <p:cNvSpPr txBox="1"/>
          <p:nvPr/>
        </p:nvSpPr>
        <p:spPr>
          <a:xfrm>
            <a:off x="3707904" y="260648"/>
            <a:ext cx="51125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Nikolaas van Myra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2C01341-DC77-4B27-84D0-7BFA821F2997}"/>
              </a:ext>
            </a:extLst>
          </p:cNvPr>
          <p:cNvSpPr txBox="1"/>
          <p:nvPr/>
        </p:nvSpPr>
        <p:spPr>
          <a:xfrm rot="20446566">
            <a:off x="1722397" y="342039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97762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b="1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b="1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31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35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4">
            <a:extLst>
              <a:ext uri="{FF2B5EF4-FFF2-40B4-BE49-F238E27FC236}">
                <a16:creationId xmlns:a16="http://schemas.microsoft.com/office/drawing/2014/main" id="{B5FA465C-3180-3F47-AEBF-6E48434D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554"/>
            <a:ext cx="6276404" cy="44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kstvak 5">
            <a:extLst>
              <a:ext uri="{FF2B5EF4-FFF2-40B4-BE49-F238E27FC236}">
                <a16:creationId xmlns:a16="http://schemas.microsoft.com/office/drawing/2014/main" id="{8173CAE5-5AA9-0848-BDD9-08664E772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89240"/>
            <a:ext cx="4392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WAT?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herkenning</a:t>
            </a:r>
            <a:endParaRPr lang="en-GB" altLang="nl-NL" dirty="0">
              <a:solidFill>
                <a:schemeClr val="bg2"/>
              </a:solidFill>
            </a:endParaRPr>
          </a:p>
        </p:txBody>
      </p:sp>
      <p:sp>
        <p:nvSpPr>
          <p:cNvPr id="20484" name="Tekstvak 6">
            <a:extLst>
              <a:ext uri="{FF2B5EF4-FFF2-40B4-BE49-F238E27FC236}">
                <a16:creationId xmlns:a16="http://schemas.microsoft.com/office/drawing/2014/main" id="{FCAC53AA-F54C-6B4D-BE71-474000FA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1396554"/>
            <a:ext cx="33123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WAAR?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actie</a:t>
            </a:r>
            <a:endParaRPr lang="en-GB" altLang="nl-NL" dirty="0">
              <a:solidFill>
                <a:schemeClr val="bg2"/>
              </a:solidFill>
            </a:endParaRPr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63C1F88B-EE1C-7C43-8884-A19A272FCE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16016" y="1700808"/>
            <a:ext cx="2376264" cy="187220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C7AB956-D093-344B-ADC6-C396843AB3E2}"/>
              </a:ext>
            </a:extLst>
          </p:cNvPr>
          <p:cNvSpPr txBox="1"/>
          <p:nvPr/>
        </p:nvSpPr>
        <p:spPr>
          <a:xfrm>
            <a:off x="5285678" y="356839"/>
            <a:ext cx="30460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Ruimtelijke cognitie</a:t>
            </a:r>
          </a:p>
        </p:txBody>
      </p:sp>
    </p:spTree>
    <p:extLst>
      <p:ext uri="{BB962C8B-B14F-4D97-AF65-F5344CB8AC3E}">
        <p14:creationId xmlns:p14="http://schemas.microsoft.com/office/powerpoint/2010/main" val="1405927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88EAFA-C864-8F46-A029-E7A1F1F2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686885-9BBD-3A49-A544-BEA8FD9EA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1D9590-4156-B149-8C03-A2C4C45E4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547664" y="1326774"/>
            <a:ext cx="5472608" cy="4699094"/>
          </a:xfrm>
          <a:prstGeom prst="rect">
            <a:avLst/>
          </a:prstGeom>
        </p:spPr>
      </p:pic>
      <p:sp>
        <p:nvSpPr>
          <p:cNvPr id="7" name="Line 15">
            <a:extLst>
              <a:ext uri="{FF2B5EF4-FFF2-40B4-BE49-F238E27FC236}">
                <a16:creationId xmlns:a16="http://schemas.microsoft.com/office/drawing/2014/main" id="{17A88E40-7D1B-3640-8393-37DA0AE0B0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11960" y="2636912"/>
            <a:ext cx="1512168" cy="1296144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6C19B456-1782-7244-B461-F70FA44C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0"/>
            <a:ext cx="41764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WAAR?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actie</a:t>
            </a:r>
            <a:endParaRPr lang="en-GB" alt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8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34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95536" y="1299525"/>
            <a:ext cx="9140825" cy="79216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Ruimtelijke Cognitie (=het verwerken van ruimtelijke informatie)</a:t>
            </a:r>
            <a:br>
              <a:rPr lang="nl-NL" dirty="0">
                <a:solidFill>
                  <a:schemeClr val="bg2"/>
                </a:solidFill>
              </a:rPr>
            </a:br>
            <a:br>
              <a:rPr lang="nl-NL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2230438"/>
            <a:ext cx="9140825" cy="4318000"/>
          </a:xfrm>
        </p:spPr>
        <p:txBody>
          <a:bodyPr/>
          <a:lstStyle/>
          <a:p>
            <a:r>
              <a:rPr lang="nl-NL" altLang="en-US" sz="2800" dirty="0">
                <a:solidFill>
                  <a:schemeClr val="bg2"/>
                </a:solidFill>
              </a:rPr>
              <a:t>Gericht op actie</a:t>
            </a:r>
          </a:p>
          <a:p>
            <a:r>
              <a:rPr lang="nl-NL" altLang="en-US" sz="2800" dirty="0">
                <a:solidFill>
                  <a:schemeClr val="bg2"/>
                </a:solidFill>
              </a:rPr>
              <a:t>Waarneming van objecten: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eigen positie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andere objecten</a:t>
            </a:r>
          </a:p>
          <a:p>
            <a:r>
              <a:rPr lang="nl-NL" altLang="en-US" sz="2800" u="sng" dirty="0">
                <a:solidFill>
                  <a:schemeClr val="bg2"/>
                </a:solidFill>
              </a:rPr>
              <a:t>Representatie</a:t>
            </a:r>
            <a:r>
              <a:rPr lang="nl-NL" altLang="en-US" sz="2800" dirty="0">
                <a:solidFill>
                  <a:schemeClr val="bg2"/>
                </a:solidFill>
              </a:rPr>
              <a:t> van een dynamische, veranderlijke omgeving</a:t>
            </a: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35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95536" y="1299525"/>
            <a:ext cx="9140825" cy="79216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Ruimtelijke Cognitie (=het verwerken van ruimtelijke informatie)</a:t>
            </a:r>
            <a:br>
              <a:rPr lang="nl-NL" dirty="0">
                <a:solidFill>
                  <a:schemeClr val="bg2"/>
                </a:solidFill>
              </a:rPr>
            </a:br>
            <a:br>
              <a:rPr lang="nl-NL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2230438"/>
            <a:ext cx="9140825" cy="4318000"/>
          </a:xfrm>
        </p:spPr>
        <p:txBody>
          <a:bodyPr/>
          <a:lstStyle/>
          <a:p>
            <a:r>
              <a:rPr lang="nl-NL" altLang="en-US" sz="2800" dirty="0">
                <a:solidFill>
                  <a:schemeClr val="bg2"/>
                </a:solidFill>
              </a:rPr>
              <a:t>Gericht op actie</a:t>
            </a:r>
          </a:p>
          <a:p>
            <a:r>
              <a:rPr lang="nl-NL" altLang="en-US" sz="2800" b="1" dirty="0">
                <a:solidFill>
                  <a:schemeClr val="bg2"/>
                </a:solidFill>
              </a:rPr>
              <a:t>Waarneming van objecten:</a:t>
            </a:r>
          </a:p>
          <a:p>
            <a:pPr lvl="1"/>
            <a:r>
              <a:rPr lang="nl-NL" altLang="en-US" sz="2400" b="1" dirty="0">
                <a:solidFill>
                  <a:schemeClr val="bg2"/>
                </a:solidFill>
              </a:rPr>
              <a:t>Gerelateerd aan eigen positie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andere objecten</a:t>
            </a:r>
          </a:p>
          <a:p>
            <a:r>
              <a:rPr lang="nl-NL" altLang="en-US" sz="2800" u="sng" dirty="0">
                <a:solidFill>
                  <a:schemeClr val="bg2"/>
                </a:solidFill>
              </a:rPr>
              <a:t>Representatie</a:t>
            </a:r>
            <a:r>
              <a:rPr lang="nl-NL" altLang="en-US" sz="2800" dirty="0">
                <a:solidFill>
                  <a:schemeClr val="bg2"/>
                </a:solidFill>
              </a:rPr>
              <a:t> van een dynamische, veranderlijke omgeving</a:t>
            </a: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69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36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11560" y="1628800"/>
            <a:ext cx="9140825" cy="792162"/>
          </a:xfrm>
        </p:spPr>
        <p:txBody>
          <a:bodyPr/>
          <a:lstStyle/>
          <a:p>
            <a:r>
              <a:rPr lang="nl-NL" sz="3200" dirty="0">
                <a:solidFill>
                  <a:schemeClr val="bg2"/>
                </a:solidFill>
              </a:rPr>
              <a:t>Waar is iets ten opzichte van mijzelf?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3356992"/>
            <a:ext cx="66967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60413" indent="-2413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nl-NL" altLang="en-US" kern="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altLang="en-US" kern="0" dirty="0">
                <a:solidFill>
                  <a:schemeClr val="bg2"/>
                </a:solidFill>
              </a:rPr>
              <a:t>Opdracht:</a:t>
            </a:r>
          </a:p>
          <a:p>
            <a:pPr marL="0" indent="0">
              <a:buNone/>
            </a:pPr>
            <a:r>
              <a:rPr lang="nl-NL" altLang="en-US" kern="0" dirty="0">
                <a:solidFill>
                  <a:schemeClr val="bg2"/>
                </a:solidFill>
              </a:rPr>
              <a:t>Met gesloten ogen een object in de directe omgeving aanraken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22EBA57-6106-5E42-94AE-71ECC6A78C26}"/>
              </a:ext>
            </a:extLst>
          </p:cNvPr>
          <p:cNvSpPr txBox="1"/>
          <p:nvPr/>
        </p:nvSpPr>
        <p:spPr>
          <a:xfrm>
            <a:off x="3275856" y="356839"/>
            <a:ext cx="50558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Ruimtelijke cognitie wat is dat?</a:t>
            </a:r>
          </a:p>
        </p:txBody>
      </p:sp>
    </p:spTree>
    <p:extLst>
      <p:ext uri="{BB962C8B-B14F-4D97-AF65-F5344CB8AC3E}">
        <p14:creationId xmlns:p14="http://schemas.microsoft.com/office/powerpoint/2010/main" val="27040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37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95536" y="1299525"/>
            <a:ext cx="9140825" cy="79216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Ruimtelijke Cognitie (=het verwerken van ruimtelijke informatie)</a:t>
            </a:r>
            <a:br>
              <a:rPr lang="nl-NL" dirty="0">
                <a:solidFill>
                  <a:schemeClr val="bg2"/>
                </a:solidFill>
              </a:rPr>
            </a:br>
            <a:br>
              <a:rPr lang="nl-NL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2230438"/>
            <a:ext cx="9140825" cy="4318000"/>
          </a:xfrm>
        </p:spPr>
        <p:txBody>
          <a:bodyPr/>
          <a:lstStyle/>
          <a:p>
            <a:r>
              <a:rPr lang="nl-NL" altLang="en-US" sz="2800" dirty="0">
                <a:solidFill>
                  <a:schemeClr val="bg2"/>
                </a:solidFill>
              </a:rPr>
              <a:t>Gericht op actie</a:t>
            </a:r>
          </a:p>
          <a:p>
            <a:r>
              <a:rPr lang="nl-NL" altLang="en-US" sz="2800" b="1" dirty="0">
                <a:solidFill>
                  <a:schemeClr val="bg2"/>
                </a:solidFill>
              </a:rPr>
              <a:t>Waarneming van objecten: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eigen positie</a:t>
            </a:r>
          </a:p>
          <a:p>
            <a:pPr lvl="1"/>
            <a:r>
              <a:rPr lang="nl-NL" altLang="en-US" sz="2400" b="1" dirty="0">
                <a:solidFill>
                  <a:schemeClr val="bg2"/>
                </a:solidFill>
              </a:rPr>
              <a:t>Gerelateerd aan andere objecten</a:t>
            </a:r>
          </a:p>
          <a:p>
            <a:r>
              <a:rPr lang="nl-NL" altLang="en-US" sz="2800" u="sng" dirty="0">
                <a:solidFill>
                  <a:schemeClr val="bg2"/>
                </a:solidFill>
              </a:rPr>
              <a:t>Representatie</a:t>
            </a:r>
            <a:r>
              <a:rPr lang="nl-NL" altLang="en-US" sz="2800" dirty="0">
                <a:solidFill>
                  <a:schemeClr val="bg2"/>
                </a:solidFill>
              </a:rPr>
              <a:t> van een dynamische, veranderlijke omgeving</a:t>
            </a: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22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>
                <a:solidFill>
                  <a:schemeClr val="bg2"/>
                </a:solidFill>
              </a:rPr>
              <a:t>Weten waar objecten zijn ten opzichte van elkaar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85200" y="2788444"/>
            <a:ext cx="7934325" cy="3887787"/>
          </a:xfrm>
        </p:spPr>
        <p:txBody>
          <a:bodyPr/>
          <a:lstStyle/>
          <a:p>
            <a:r>
              <a:rPr lang="nl-NL" altLang="en-US" dirty="0">
                <a:solidFill>
                  <a:schemeClr val="bg2"/>
                </a:solidFill>
              </a:rPr>
              <a:t>Vrijwillige oogbewegingen</a:t>
            </a:r>
          </a:p>
          <a:p>
            <a:endParaRPr lang="nl-NL" altLang="en-US" dirty="0">
              <a:solidFill>
                <a:schemeClr val="bg2"/>
              </a:solidFill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1E2ADCC-8EB7-AA42-9C67-CED152744706}"/>
              </a:ext>
            </a:extLst>
          </p:cNvPr>
          <p:cNvSpPr txBox="1"/>
          <p:nvPr/>
        </p:nvSpPr>
        <p:spPr>
          <a:xfrm>
            <a:off x="5285678" y="356839"/>
            <a:ext cx="30460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Ruimtelijke cognitie</a:t>
            </a:r>
          </a:p>
        </p:txBody>
      </p:sp>
    </p:spTree>
    <p:extLst>
      <p:ext uri="{BB962C8B-B14F-4D97-AF65-F5344CB8AC3E}">
        <p14:creationId xmlns:p14="http://schemas.microsoft.com/office/powerpoint/2010/main" val="3079540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1828800" y="32004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685800" y="5334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657600" y="16764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7848600" y="55626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685800" y="58674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4267200" y="6858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>
            <a:off x="3581400" y="51816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6400800" y="30480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8001000" y="6096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179388" y="188913"/>
            <a:ext cx="1439862" cy="1295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1763713" y="1196975"/>
            <a:ext cx="1152525" cy="431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3132138" y="1268413"/>
            <a:ext cx="1439862" cy="1295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3779838" y="333375"/>
            <a:ext cx="1439862" cy="1295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>
            <a:off x="4787900" y="2276475"/>
            <a:ext cx="1152525" cy="431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5867400" y="2565400"/>
            <a:ext cx="1439863" cy="1295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1C58A78-2742-47CA-92FD-E1BAAD325A4E}" type="slidenum">
              <a:rPr lang="nl-NL" altLang="en-US" smtClean="0">
                <a:solidFill>
                  <a:srgbClr val="000000"/>
                </a:solidFill>
              </a:rPr>
              <a:pPr/>
              <a:t>39</a:t>
            </a:fld>
            <a:endParaRPr lang="nl-NL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1" grpId="0" animBg="1"/>
      <p:bldP spid="28692" grpId="0" animBg="1"/>
      <p:bldP spid="28693" grpId="0" animBg="1"/>
      <p:bldP spid="28696" grpId="0" animBg="1"/>
      <p:bldP spid="28697" grpId="0" animBg="1"/>
      <p:bldP spid="286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0EB1F-7199-49DD-BC3B-BC6CFE0066A2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pic>
        <p:nvPicPr>
          <p:cNvPr id="3" name="Afbeelding 2" descr="apple2.jpg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4752529" cy="53831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067BFBD-8497-496D-91AC-CBF9066B8A23}"/>
              </a:ext>
            </a:extLst>
          </p:cNvPr>
          <p:cNvSpPr txBox="1"/>
          <p:nvPr/>
        </p:nvSpPr>
        <p:spPr>
          <a:xfrm rot="20446566">
            <a:off x="1722397" y="3400266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4226841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40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9140825" cy="79216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Ruimtelijke </a:t>
            </a:r>
            <a:r>
              <a:rPr lang="nl-NL" u="sng" dirty="0">
                <a:solidFill>
                  <a:schemeClr val="bg2"/>
                </a:solidFill>
              </a:rPr>
              <a:t>Cognitie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2230438"/>
            <a:ext cx="9140825" cy="4318000"/>
          </a:xfrm>
        </p:spPr>
        <p:txBody>
          <a:bodyPr/>
          <a:lstStyle/>
          <a:p>
            <a:endParaRPr lang="nl-NL" altLang="en-US" sz="2800" dirty="0">
              <a:solidFill>
                <a:schemeClr val="bg2"/>
              </a:solidFill>
            </a:endParaRPr>
          </a:p>
          <a:p>
            <a:r>
              <a:rPr lang="nl-NL" altLang="en-US" sz="2800" dirty="0">
                <a:solidFill>
                  <a:schemeClr val="bg2"/>
                </a:solidFill>
              </a:rPr>
              <a:t>Gericht op actie</a:t>
            </a:r>
          </a:p>
          <a:p>
            <a:r>
              <a:rPr lang="nl-NL" altLang="en-US" sz="2800" dirty="0">
                <a:solidFill>
                  <a:schemeClr val="bg2"/>
                </a:solidFill>
              </a:rPr>
              <a:t>Waarneming van objecten: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eigen positie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andere objecten</a:t>
            </a: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41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95536" y="1299525"/>
            <a:ext cx="9140825" cy="79216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Ruimtelijke Cognitie (=het verwerken van ruimtelijke informatie)</a:t>
            </a:r>
            <a:br>
              <a:rPr lang="nl-NL" dirty="0">
                <a:solidFill>
                  <a:schemeClr val="bg2"/>
                </a:solidFill>
              </a:rPr>
            </a:br>
            <a:br>
              <a:rPr lang="nl-NL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2230438"/>
            <a:ext cx="9140825" cy="4318000"/>
          </a:xfrm>
        </p:spPr>
        <p:txBody>
          <a:bodyPr/>
          <a:lstStyle/>
          <a:p>
            <a:r>
              <a:rPr lang="nl-NL" altLang="en-US" sz="2800" dirty="0">
                <a:solidFill>
                  <a:schemeClr val="bg2"/>
                </a:solidFill>
              </a:rPr>
              <a:t>Gericht op actie</a:t>
            </a:r>
          </a:p>
          <a:p>
            <a:r>
              <a:rPr lang="nl-NL" altLang="en-US" sz="2800" dirty="0">
                <a:solidFill>
                  <a:schemeClr val="bg2"/>
                </a:solidFill>
              </a:rPr>
              <a:t>Waarneming van objecten: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eigen positie</a:t>
            </a:r>
          </a:p>
          <a:p>
            <a:pPr lvl="1"/>
            <a:r>
              <a:rPr lang="nl-NL" altLang="en-US" sz="2400" dirty="0">
                <a:solidFill>
                  <a:schemeClr val="bg2"/>
                </a:solidFill>
              </a:rPr>
              <a:t>Gerelateerd aan andere objecten</a:t>
            </a:r>
          </a:p>
          <a:p>
            <a:r>
              <a:rPr lang="nl-NL" altLang="en-US" sz="2800" u="sng" dirty="0">
                <a:solidFill>
                  <a:schemeClr val="bg2"/>
                </a:solidFill>
              </a:rPr>
              <a:t>Representatie</a:t>
            </a:r>
            <a:r>
              <a:rPr lang="nl-NL" altLang="en-US" sz="2800" dirty="0">
                <a:solidFill>
                  <a:schemeClr val="bg2"/>
                </a:solidFill>
              </a:rPr>
              <a:t> van een dynamische, veranderlijke omgeving</a:t>
            </a: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 lvl="1"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5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A1F6A3-2E1E-5B4C-BBED-0DD255C1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A802CA0-761F-FB42-AD57-6222380C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8F890ACD-0091-0846-9E05-622D2EB6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76" y="1340768"/>
            <a:ext cx="6493648" cy="487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C14429B-E9E0-4C33-BE42-23638C76109A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853826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86C25B0-5C29-C74B-92D7-812E8076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27947D-D08C-4441-B645-C5F891803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31746" name="Picture 2" descr="Amsterdam zoekt meer ruimte voor de fietser - VerkeersNetVerkeersNet">
            <a:extLst>
              <a:ext uri="{FF2B5EF4-FFF2-40B4-BE49-F238E27FC236}">
                <a16:creationId xmlns:a16="http://schemas.microsoft.com/office/drawing/2014/main" id="{DB544654-8E48-0943-9BCC-428FC524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5568"/>
            <a:ext cx="7757368" cy="44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632E993-75AD-419D-B2E4-E95E3AD40676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281197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b="1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44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A94C1-E538-4164-8E28-A2357F0066A1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45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11561" y="1628800"/>
            <a:ext cx="8208912" cy="792162"/>
          </a:xfrm>
        </p:spPr>
        <p:txBody>
          <a:bodyPr/>
          <a:lstStyle/>
          <a:p>
            <a:r>
              <a:rPr lang="nl-NL" sz="3200" dirty="0">
                <a:solidFill>
                  <a:schemeClr val="bg2"/>
                </a:solidFill>
              </a:rPr>
              <a:t>Wat kan ik met een voorwerp doen?</a:t>
            </a:r>
            <a:br>
              <a:rPr lang="nl-NL" sz="3200" dirty="0">
                <a:solidFill>
                  <a:schemeClr val="bg2"/>
                </a:solidFill>
              </a:rPr>
            </a:br>
            <a:br>
              <a:rPr lang="nl-NL" sz="3200" dirty="0">
                <a:solidFill>
                  <a:schemeClr val="bg2"/>
                </a:solidFill>
              </a:rPr>
            </a:br>
            <a:r>
              <a:rPr lang="nl-NL" dirty="0">
                <a:solidFill>
                  <a:schemeClr val="bg2"/>
                </a:solidFill>
              </a:rPr>
              <a:t>Integreren van herkenning (kennis over voorwerp) met een beweging</a:t>
            </a:r>
            <a:endParaRPr lang="nl-NL" sz="3200" dirty="0">
              <a:solidFill>
                <a:schemeClr val="bg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71077" y="3688110"/>
            <a:ext cx="66967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60413" indent="-2413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nl-NL" altLang="en-US" kern="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altLang="en-US" kern="0" dirty="0">
                <a:solidFill>
                  <a:schemeClr val="bg2"/>
                </a:solidFill>
              </a:rPr>
              <a:t>Opdracht:</a:t>
            </a:r>
          </a:p>
          <a:p>
            <a:pPr marL="0" indent="0">
              <a:buNone/>
            </a:pPr>
            <a:r>
              <a:rPr lang="nl-NL" altLang="en-US" kern="0" dirty="0">
                <a:solidFill>
                  <a:schemeClr val="bg2"/>
                </a:solidFill>
              </a:rPr>
              <a:t>Met gesloten ogen een object in de directe omgeving oppakken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22EBA57-6106-5E42-94AE-71ECC6A78C26}"/>
              </a:ext>
            </a:extLst>
          </p:cNvPr>
          <p:cNvSpPr txBox="1"/>
          <p:nvPr/>
        </p:nvSpPr>
        <p:spPr>
          <a:xfrm>
            <a:off x="3275856" y="356839"/>
            <a:ext cx="50558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Ruimtelijke cognitie wat is dat?</a:t>
            </a:r>
          </a:p>
        </p:txBody>
      </p:sp>
    </p:spTree>
    <p:extLst>
      <p:ext uri="{BB962C8B-B14F-4D97-AF65-F5344CB8AC3E}">
        <p14:creationId xmlns:p14="http://schemas.microsoft.com/office/powerpoint/2010/main" val="26608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6CC7A4E-F06E-1349-8C84-02BFD38F1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CB8838C-4DB0-C442-B24A-9C198F166B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9D0A1444-42D4-EF4B-9B8F-7FFE4BDB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171374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C953F032-B4F5-0C41-A2CE-0DA07B94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26" y="1510290"/>
            <a:ext cx="3500254" cy="14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schrijvende hand 1 | Gratis stock foto's - Rgbstock - gratis afbeeldingen |  lusi | January - 29 - 2010 (129)">
            <a:extLst>
              <a:ext uri="{FF2B5EF4-FFF2-40B4-BE49-F238E27FC236}">
                <a16:creationId xmlns:a16="http://schemas.microsoft.com/office/drawing/2014/main" id="{DFFB0B9E-D841-E544-ABEC-E101C38A3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8896"/>
            <a:ext cx="242343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>
            <a:extLst>
              <a:ext uri="{FF2B5EF4-FFF2-40B4-BE49-F238E27FC236}">
                <a16:creationId xmlns:a16="http://schemas.microsoft.com/office/drawing/2014/main" id="{C6CB8FB7-9D2F-2F42-9A25-E345A522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800" y="1700808"/>
            <a:ext cx="1430538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26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E2F2A9B-7B5C-9C42-B416-B08F548C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C5EFB5-D277-E948-B299-3834BC6EDA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F90E632B-E027-9D4A-B699-C0EAF621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647780" cy="506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12E87EA-5D72-C949-B362-6D91678D9155}"/>
              </a:ext>
            </a:extLst>
          </p:cNvPr>
          <p:cNvSpPr txBox="1"/>
          <p:nvPr/>
        </p:nvSpPr>
        <p:spPr>
          <a:xfrm>
            <a:off x="3995936" y="425998"/>
            <a:ext cx="50177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Ruimtelijke cognitie in de praktijk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3B6B98-1F6E-4E48-B85F-0F51883ED38B}"/>
              </a:ext>
            </a:extLst>
          </p:cNvPr>
          <p:cNvSpPr txBox="1"/>
          <p:nvPr/>
        </p:nvSpPr>
        <p:spPr>
          <a:xfrm rot="20446566">
            <a:off x="1722396" y="3462056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801530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7BCBD-7606-D24B-BBA5-CE15494F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Korte PAUZE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885B55-D939-6646-968B-C1FB03689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7C9D6A-CCB1-D043-8A8E-896CF2A7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09C717-523F-6142-BFDF-5213DC0A6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9BA99B05-559E-4BBE-ADFD-389A9994E887}" type="slidenum">
              <a:rPr lang="en-US" altLang="en-US" smtClean="0">
                <a:solidFill>
                  <a:schemeClr val="bg2"/>
                </a:solidFill>
              </a:rPr>
              <a:pPr/>
              <a:t>48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9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FED88-37DC-7C44-B564-0513C4D1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8" y="1772816"/>
            <a:ext cx="7772400" cy="136207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Gevolgen van hersenschade voor Visuele Perceptie – stoornissen en klachten bij verschillende patiëntgroepen</a:t>
            </a:r>
            <a:br>
              <a:rPr lang="nl-NL" dirty="0">
                <a:solidFill>
                  <a:schemeClr val="bg2"/>
                </a:solidFill>
              </a:rPr>
            </a:b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E5787A-8951-0D44-B277-D31BF61D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8ED89BA-A4AC-694A-88DC-E195DDD56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9BA99B05-559E-4BBE-ADFD-389A9994E887}" type="slidenum">
              <a:rPr lang="en-US" altLang="en-US" smtClean="0">
                <a:solidFill>
                  <a:schemeClr val="bg2"/>
                </a:solidFill>
              </a:rPr>
              <a:pPr/>
              <a:t>49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4F8DEB7D-31EE-4A44-95CF-9E71AFA0A0E4}"/>
              </a:ext>
            </a:extLst>
          </p:cNvPr>
          <p:cNvSpPr txBox="1">
            <a:spLocks/>
          </p:cNvSpPr>
          <p:nvPr/>
        </p:nvSpPr>
        <p:spPr bwMode="auto">
          <a:xfrm>
            <a:off x="637500" y="0"/>
            <a:ext cx="7837162" cy="166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kern="0" dirty="0">
                <a:solidFill>
                  <a:schemeClr val="bg2"/>
                </a:solidFill>
              </a:rPr>
              <a:t>Deel 2</a:t>
            </a:r>
          </a:p>
        </p:txBody>
      </p:sp>
    </p:spTree>
    <p:extLst>
      <p:ext uri="{BB962C8B-B14F-4D97-AF65-F5344CB8AC3E}">
        <p14:creationId xmlns:p14="http://schemas.microsoft.com/office/powerpoint/2010/main" val="142416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63ACC-295D-4DF9-AA63-91DC1AC6EC0B}" type="slidenum">
              <a:rPr lang="nl-NL" smtClean="0">
                <a:solidFill>
                  <a:schemeClr val="bg2"/>
                </a:solidFill>
              </a:rPr>
              <a:pPr>
                <a:defRPr/>
              </a:pPr>
              <a:t>5</a:t>
            </a:fld>
            <a:endParaRPr lang="nl-NL">
              <a:solidFill>
                <a:schemeClr val="bg2"/>
              </a:solidFill>
            </a:endParaRPr>
          </a:p>
        </p:txBody>
      </p:sp>
      <p:pic>
        <p:nvPicPr>
          <p:cNvPr id="6" name="Afbeelding 5" descr="app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356992"/>
            <a:ext cx="1779247" cy="2015356"/>
          </a:xfrm>
          <a:prstGeom prst="rect">
            <a:avLst/>
          </a:prstGeom>
        </p:spPr>
      </p:pic>
      <p:pic>
        <p:nvPicPr>
          <p:cNvPr id="7" name="Afbeelding 6" descr="seeing.jpg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2276872"/>
            <a:ext cx="3886230" cy="4320480"/>
          </a:xfrm>
          <a:prstGeom prst="rect">
            <a:avLst/>
          </a:prstGeom>
        </p:spPr>
      </p:pic>
      <p:pic>
        <p:nvPicPr>
          <p:cNvPr id="8" name="Afbeelding 7" descr="appl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3096"/>
            <a:ext cx="304904" cy="3453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9" name="Rechte verbindingslijn 8"/>
          <p:cNvCxnSpPr/>
          <p:nvPr/>
        </p:nvCxnSpPr>
        <p:spPr>
          <a:xfrm flipV="1">
            <a:off x="1403648" y="4509120"/>
            <a:ext cx="1944216" cy="14401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Wolkvormige toelichting 10"/>
          <p:cNvSpPr/>
          <p:nvPr/>
        </p:nvSpPr>
        <p:spPr>
          <a:xfrm>
            <a:off x="3995936" y="980728"/>
            <a:ext cx="2448272" cy="244827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pic>
        <p:nvPicPr>
          <p:cNvPr id="12" name="Afbeelding 11" descr="app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990352" cy="99035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79512" y="5445224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distale stimulus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555776" y="4941168"/>
            <a:ext cx="237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proximale stimulus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499992" y="2708920"/>
            <a:ext cx="14401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2"/>
                </a:solidFill>
              </a:rPr>
              <a:t>percept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6" name="Wolkvormige toelichting 15"/>
          <p:cNvSpPr/>
          <p:nvPr/>
        </p:nvSpPr>
        <p:spPr>
          <a:xfrm rot="2292085">
            <a:off x="6526279" y="1953125"/>
            <a:ext cx="2378575" cy="2879542"/>
          </a:xfrm>
          <a:prstGeom prst="cloudCallout">
            <a:avLst>
              <a:gd name="adj1" fmla="val -52453"/>
              <a:gd name="adj2" fmla="val 981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pic>
        <p:nvPicPr>
          <p:cNvPr id="17" name="Afbeelding 16" descr="pea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76872"/>
            <a:ext cx="609104" cy="574825"/>
          </a:xfrm>
          <a:prstGeom prst="rect">
            <a:avLst/>
          </a:prstGeom>
        </p:spPr>
      </p:pic>
      <p:pic>
        <p:nvPicPr>
          <p:cNvPr id="18" name="Afbeelding 17" descr="apple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708920"/>
            <a:ext cx="747729" cy="418728"/>
          </a:xfrm>
          <a:prstGeom prst="rect">
            <a:avLst/>
          </a:prstGeom>
        </p:spPr>
      </p:pic>
      <p:pic>
        <p:nvPicPr>
          <p:cNvPr id="19" name="Afbeelding 18" descr="apple pi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96952"/>
            <a:ext cx="671701" cy="461020"/>
          </a:xfrm>
          <a:prstGeom prst="rect">
            <a:avLst/>
          </a:prstGeom>
        </p:spPr>
      </p:pic>
      <p:pic>
        <p:nvPicPr>
          <p:cNvPr id="20" name="Afbeelding 19" descr="apple product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284984"/>
            <a:ext cx="744488" cy="495423"/>
          </a:xfrm>
          <a:prstGeom prst="rect">
            <a:avLst/>
          </a:prstGeom>
        </p:spPr>
      </p:pic>
      <p:pic>
        <p:nvPicPr>
          <p:cNvPr id="21" name="Afbeelding 20" descr="grandmother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01008"/>
            <a:ext cx="592336" cy="885285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634865DC-AC7E-4D8A-8AE1-5C9FC6ECEB4F}"/>
              </a:ext>
            </a:extLst>
          </p:cNvPr>
          <p:cNvSpPr txBox="1"/>
          <p:nvPr/>
        </p:nvSpPr>
        <p:spPr>
          <a:xfrm rot="20446566">
            <a:off x="1685240" y="3412098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31404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63ACC-295D-4DF9-AA63-91DC1AC6EC0B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  <p:pic>
        <p:nvPicPr>
          <p:cNvPr id="6" name="Afbeelding 5" descr="app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356992"/>
            <a:ext cx="1779247" cy="2015356"/>
          </a:xfrm>
          <a:prstGeom prst="rect">
            <a:avLst/>
          </a:prstGeom>
        </p:spPr>
      </p:pic>
      <p:pic>
        <p:nvPicPr>
          <p:cNvPr id="7" name="Afbeelding 6" descr="seeing.jpg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2276872"/>
            <a:ext cx="3886230" cy="4320480"/>
          </a:xfrm>
          <a:prstGeom prst="rect">
            <a:avLst/>
          </a:prstGeom>
        </p:spPr>
      </p:pic>
      <p:pic>
        <p:nvPicPr>
          <p:cNvPr id="8" name="Afbeelding 7" descr="appl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3096"/>
            <a:ext cx="304904" cy="3453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9" name="Rechte verbindingslijn 8"/>
          <p:cNvCxnSpPr/>
          <p:nvPr/>
        </p:nvCxnSpPr>
        <p:spPr>
          <a:xfrm flipV="1">
            <a:off x="1403648" y="4509120"/>
            <a:ext cx="1944216" cy="14401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Wolkvormige toelichting 10"/>
          <p:cNvSpPr/>
          <p:nvPr/>
        </p:nvSpPr>
        <p:spPr>
          <a:xfrm>
            <a:off x="3995936" y="980728"/>
            <a:ext cx="2448272" cy="244827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pp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990352" cy="99035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79512" y="54452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distale stimulus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555776" y="49411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proximale stimulus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499992" y="27089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percept</a:t>
            </a:r>
            <a:endParaRPr lang="nl-NL" dirty="0"/>
          </a:p>
        </p:txBody>
      </p:sp>
      <p:sp>
        <p:nvSpPr>
          <p:cNvPr id="16" name="Wolkvormige toelichting 15"/>
          <p:cNvSpPr/>
          <p:nvPr/>
        </p:nvSpPr>
        <p:spPr>
          <a:xfrm rot="2292085">
            <a:off x="6526279" y="1953125"/>
            <a:ext cx="2378575" cy="2879542"/>
          </a:xfrm>
          <a:prstGeom prst="cloudCallout">
            <a:avLst>
              <a:gd name="adj1" fmla="val -52453"/>
              <a:gd name="adj2" fmla="val 981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pea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76872"/>
            <a:ext cx="609104" cy="574825"/>
          </a:xfrm>
          <a:prstGeom prst="rect">
            <a:avLst/>
          </a:prstGeom>
        </p:spPr>
      </p:pic>
      <p:pic>
        <p:nvPicPr>
          <p:cNvPr id="18" name="Afbeelding 17" descr="apple 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708920"/>
            <a:ext cx="747729" cy="418728"/>
          </a:xfrm>
          <a:prstGeom prst="rect">
            <a:avLst/>
          </a:prstGeom>
        </p:spPr>
      </p:pic>
      <p:pic>
        <p:nvPicPr>
          <p:cNvPr id="19" name="Afbeelding 18" descr="apple pi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96952"/>
            <a:ext cx="671701" cy="461020"/>
          </a:xfrm>
          <a:prstGeom prst="rect">
            <a:avLst/>
          </a:prstGeom>
        </p:spPr>
      </p:pic>
      <p:pic>
        <p:nvPicPr>
          <p:cNvPr id="20" name="Afbeelding 19" descr="apple product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284984"/>
            <a:ext cx="744488" cy="495423"/>
          </a:xfrm>
          <a:prstGeom prst="rect">
            <a:avLst/>
          </a:prstGeom>
        </p:spPr>
      </p:pic>
      <p:pic>
        <p:nvPicPr>
          <p:cNvPr id="21" name="Afbeelding 20" descr="grandmother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01008"/>
            <a:ext cx="592336" cy="885285"/>
          </a:xfrm>
          <a:prstGeom prst="rect">
            <a:avLst/>
          </a:prstGeom>
        </p:spPr>
      </p:pic>
      <p:sp>
        <p:nvSpPr>
          <p:cNvPr id="23" name="Ovaal 22"/>
          <p:cNvSpPr/>
          <p:nvPr/>
        </p:nvSpPr>
        <p:spPr>
          <a:xfrm rot="5553285">
            <a:off x="4012946" y="2376658"/>
            <a:ext cx="3962400" cy="251777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6CAF5E7-F651-9741-A271-3AB414768275}"/>
              </a:ext>
            </a:extLst>
          </p:cNvPr>
          <p:cNvSpPr txBox="1"/>
          <p:nvPr/>
        </p:nvSpPr>
        <p:spPr>
          <a:xfrm>
            <a:off x="3347864" y="156920"/>
            <a:ext cx="5724805" cy="88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Stoornis in de reconstructie van de distale stimulus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8D82B9A-999C-4845-8015-3B58B4F2E959}"/>
              </a:ext>
            </a:extLst>
          </p:cNvPr>
          <p:cNvSpPr txBox="1"/>
          <p:nvPr/>
        </p:nvSpPr>
        <p:spPr>
          <a:xfrm rot="20446566">
            <a:off x="1737735" y="3410994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4001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5040560" cy="657225"/>
          </a:xfrm>
        </p:spPr>
        <p:txBody>
          <a:bodyPr/>
          <a:lstStyle/>
          <a:p>
            <a:r>
              <a:rPr lang="nl-NL" b="1" dirty="0">
                <a:solidFill>
                  <a:schemeClr val="bg2"/>
                </a:solidFill>
              </a:rPr>
              <a:t>Stoornissen in het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b="1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b="1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51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01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EB1A7-EEC2-9147-A3B8-75C39C4F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BF3296-E29C-2C48-B041-7DF1CB918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284C63-ECBD-D246-8E8C-F09F9867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6FF1636-2505-1849-B7AF-362038F5D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88CA7D-DE52-BB4C-AF8C-C7B04D9ABD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6" y="1772373"/>
            <a:ext cx="7810234" cy="421341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D14BA15-6C51-4E8A-8E6D-39AD47C09280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562070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DFA58AF-6756-2741-8ECF-8CAC2ADD54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832" y="548680"/>
            <a:ext cx="5976664" cy="657225"/>
          </a:xfrm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Corticale gezichtsveldstoornissen</a:t>
            </a:r>
          </a:p>
        </p:txBody>
      </p:sp>
      <p:pic>
        <p:nvPicPr>
          <p:cNvPr id="22531" name="Picture 3" descr="gezvelddef">
            <a:extLst>
              <a:ext uri="{FF2B5EF4-FFF2-40B4-BE49-F238E27FC236}">
                <a16:creationId xmlns:a16="http://schemas.microsoft.com/office/drawing/2014/main" id="{478DB604-A483-734B-AFC1-FF04DC0348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6013" y="1600200"/>
            <a:ext cx="3486150" cy="4525963"/>
          </a:xfrm>
          <a:noFill/>
        </p:spPr>
      </p:pic>
      <p:pic>
        <p:nvPicPr>
          <p:cNvPr id="22532" name="Picture 4" descr="ana5">
            <a:extLst>
              <a:ext uri="{FF2B5EF4-FFF2-40B4-BE49-F238E27FC236}">
                <a16:creationId xmlns:a16="http://schemas.microsoft.com/office/drawing/2014/main" id="{BB8529A8-62D4-9B42-820F-C2A71FBFAA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700" y="1584774"/>
            <a:ext cx="3232150" cy="4525963"/>
          </a:xfrm>
          <a:noFill/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8B940215-333B-1C4C-9C0F-C0860EC85D66}"/>
              </a:ext>
            </a:extLst>
          </p:cNvPr>
          <p:cNvSpPr/>
          <p:nvPr/>
        </p:nvSpPr>
        <p:spPr>
          <a:xfrm rot="6747647">
            <a:off x="1913448" y="4825655"/>
            <a:ext cx="2159768" cy="1045883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1BC0D2-A14A-CD4E-81A4-A7AF8516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F22DBB5-A614-F740-A61D-12C2FAFE0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54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5" name="Afbeelding 4" descr="Afbeelding met binnen, bloem, geel&#10;&#10;Automatisch gegenereerde beschrijving">
            <a:extLst>
              <a:ext uri="{FF2B5EF4-FFF2-40B4-BE49-F238E27FC236}">
                <a16:creationId xmlns:a16="http://schemas.microsoft.com/office/drawing/2014/main" id="{153931F4-EB4C-E043-83DC-55FF8353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3408"/>
            <a:ext cx="7272808" cy="482609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52ABC66-FCD3-B046-8408-DC12A1C7E57E}"/>
              </a:ext>
            </a:extLst>
          </p:cNvPr>
          <p:cNvSpPr txBox="1"/>
          <p:nvPr/>
        </p:nvSpPr>
        <p:spPr>
          <a:xfrm>
            <a:off x="3779912" y="6518121"/>
            <a:ext cx="5202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chemeClr val="bg2"/>
                </a:solidFill>
              </a:rPr>
              <a:t>https</a:t>
            </a:r>
            <a:r>
              <a:rPr lang="nl-NL" sz="1200" dirty="0">
                <a:solidFill>
                  <a:schemeClr val="bg2"/>
                </a:solidFill>
              </a:rPr>
              <a:t>://</a:t>
            </a:r>
            <a:r>
              <a:rPr lang="nl-NL" sz="1200" dirty="0" err="1">
                <a:solidFill>
                  <a:schemeClr val="bg2"/>
                </a:solidFill>
              </a:rPr>
              <a:t>www.lowvisionsimulators.com</a:t>
            </a:r>
            <a:r>
              <a:rPr lang="nl-NL" sz="1200" dirty="0">
                <a:solidFill>
                  <a:schemeClr val="bg2"/>
                </a:solidFill>
              </a:rPr>
              <a:t>/</a:t>
            </a:r>
            <a:r>
              <a:rPr lang="nl-NL" sz="1200" dirty="0" err="1">
                <a:solidFill>
                  <a:schemeClr val="bg2"/>
                </a:solidFill>
              </a:rPr>
              <a:t>products</a:t>
            </a:r>
            <a:r>
              <a:rPr lang="nl-NL" sz="1200" dirty="0">
                <a:solidFill>
                  <a:schemeClr val="bg2"/>
                </a:solidFill>
              </a:rPr>
              <a:t>/</a:t>
            </a:r>
            <a:r>
              <a:rPr lang="nl-NL" sz="1200" dirty="0" err="1">
                <a:solidFill>
                  <a:schemeClr val="bg2"/>
                </a:solidFill>
              </a:rPr>
              <a:t>hemianopsia</a:t>
            </a:r>
            <a:r>
              <a:rPr lang="nl-NL" sz="1200" dirty="0">
                <a:solidFill>
                  <a:schemeClr val="bg2"/>
                </a:solidFill>
              </a:rPr>
              <a:t>-simulators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802430E-1F60-1A4F-BE4E-9FAA8E864904}"/>
              </a:ext>
            </a:extLst>
          </p:cNvPr>
          <p:cNvSpPr txBox="1"/>
          <p:nvPr/>
        </p:nvSpPr>
        <p:spPr>
          <a:xfrm>
            <a:off x="4795024" y="423746"/>
            <a:ext cx="28103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Overzicht - zoeken</a:t>
            </a:r>
          </a:p>
        </p:txBody>
      </p:sp>
    </p:spTree>
    <p:extLst>
      <p:ext uri="{BB962C8B-B14F-4D97-AF65-F5344CB8AC3E}">
        <p14:creationId xmlns:p14="http://schemas.microsoft.com/office/powerpoint/2010/main" val="4012592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1BC0D2-A14A-CD4E-81A4-A7AF8516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F22DBB5-A614-F740-A61D-12C2FAFE0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55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52ABC66-FCD3-B046-8408-DC12A1C7E57E}"/>
              </a:ext>
            </a:extLst>
          </p:cNvPr>
          <p:cNvSpPr txBox="1"/>
          <p:nvPr/>
        </p:nvSpPr>
        <p:spPr>
          <a:xfrm>
            <a:off x="3779912" y="6518121"/>
            <a:ext cx="5202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chemeClr val="bg2"/>
                </a:solidFill>
              </a:rPr>
              <a:t>https</a:t>
            </a:r>
            <a:r>
              <a:rPr lang="nl-NL" sz="1200" dirty="0">
                <a:solidFill>
                  <a:schemeClr val="bg2"/>
                </a:solidFill>
              </a:rPr>
              <a:t>://</a:t>
            </a:r>
            <a:r>
              <a:rPr lang="nl-NL" sz="1200" dirty="0" err="1">
                <a:solidFill>
                  <a:schemeClr val="bg2"/>
                </a:solidFill>
              </a:rPr>
              <a:t>www.lowvisionsimulators.com</a:t>
            </a:r>
            <a:r>
              <a:rPr lang="nl-NL" sz="1200" dirty="0">
                <a:solidFill>
                  <a:schemeClr val="bg2"/>
                </a:solidFill>
              </a:rPr>
              <a:t>/</a:t>
            </a:r>
            <a:r>
              <a:rPr lang="nl-NL" sz="1200" dirty="0" err="1">
                <a:solidFill>
                  <a:schemeClr val="bg2"/>
                </a:solidFill>
              </a:rPr>
              <a:t>products</a:t>
            </a:r>
            <a:r>
              <a:rPr lang="nl-NL" sz="1200" dirty="0">
                <a:solidFill>
                  <a:schemeClr val="bg2"/>
                </a:solidFill>
              </a:rPr>
              <a:t>/</a:t>
            </a:r>
            <a:r>
              <a:rPr lang="nl-NL" sz="1200" dirty="0" err="1">
                <a:solidFill>
                  <a:schemeClr val="bg2"/>
                </a:solidFill>
              </a:rPr>
              <a:t>hemianopsia</a:t>
            </a:r>
            <a:r>
              <a:rPr lang="nl-NL" sz="1200" dirty="0">
                <a:solidFill>
                  <a:schemeClr val="bg2"/>
                </a:solidFill>
              </a:rPr>
              <a:t>-simulators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56E41D-C138-364D-A2A5-4174F3C3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7153203" cy="47467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F6DB00-62D9-3849-9B79-F72EDC7979DA}"/>
              </a:ext>
            </a:extLst>
          </p:cNvPr>
          <p:cNvSpPr txBox="1"/>
          <p:nvPr/>
        </p:nvSpPr>
        <p:spPr>
          <a:xfrm>
            <a:off x="4795024" y="423746"/>
            <a:ext cx="28103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Overzicht - zoeken</a:t>
            </a:r>
          </a:p>
        </p:txBody>
      </p:sp>
    </p:spTree>
    <p:extLst>
      <p:ext uri="{BB962C8B-B14F-4D97-AF65-F5344CB8AC3E}">
        <p14:creationId xmlns:p14="http://schemas.microsoft.com/office/powerpoint/2010/main" val="1810247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9EEEC0-F6DE-3741-98DC-A7F7E95F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44044A-51E8-434F-B1C2-A584ACA53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56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175B66-8708-A54B-AABE-1A69978650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7153203" cy="474672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46A426-FDF4-1547-B5BB-A7FE2FC0E66B}"/>
              </a:ext>
            </a:extLst>
          </p:cNvPr>
          <p:cNvSpPr txBox="1"/>
          <p:nvPr/>
        </p:nvSpPr>
        <p:spPr>
          <a:xfrm>
            <a:off x="4795024" y="423746"/>
            <a:ext cx="28103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Overzicht - zoeken</a:t>
            </a:r>
          </a:p>
        </p:txBody>
      </p:sp>
    </p:spTree>
    <p:extLst>
      <p:ext uri="{BB962C8B-B14F-4D97-AF65-F5344CB8AC3E}">
        <p14:creationId xmlns:p14="http://schemas.microsoft.com/office/powerpoint/2010/main" val="4224409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0680AFD6-A156-8149-9B5A-5846E1193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052736"/>
            <a:ext cx="878497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GB" altLang="nl-NL" sz="3600" b="1" dirty="0" err="1">
                <a:solidFill>
                  <a:schemeClr val="bg2"/>
                </a:solidFill>
              </a:rPr>
              <a:t>Klachten</a:t>
            </a:r>
            <a:r>
              <a:rPr kumimoji="1" lang="en-GB" altLang="nl-NL" sz="3600" b="1" dirty="0">
                <a:solidFill>
                  <a:schemeClr val="bg2"/>
                </a:solidFill>
              </a:rPr>
              <a:t> van </a:t>
            </a:r>
            <a:r>
              <a:rPr kumimoji="1" lang="en-GB" altLang="nl-NL" sz="3600" b="1" dirty="0" err="1">
                <a:solidFill>
                  <a:schemeClr val="bg2"/>
                </a:solidFill>
              </a:rPr>
              <a:t>mensen</a:t>
            </a:r>
            <a:r>
              <a:rPr kumimoji="1" lang="en-GB" altLang="nl-NL" sz="3600" b="1" dirty="0">
                <a:solidFill>
                  <a:schemeClr val="bg2"/>
                </a:solidFill>
              </a:rPr>
              <a:t> met </a:t>
            </a:r>
            <a:r>
              <a:rPr kumimoji="1" lang="en-GB" altLang="nl-NL" sz="3600" b="1" dirty="0" err="1">
                <a:solidFill>
                  <a:schemeClr val="bg2"/>
                </a:solidFill>
              </a:rPr>
              <a:t>hemianopsie</a:t>
            </a:r>
            <a:endParaRPr kumimoji="1" lang="en-GB" altLang="nl-NL" sz="36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kumimoji="1" lang="en-GB" altLang="nl-NL" sz="2400" b="1" dirty="0" err="1">
                <a:solidFill>
                  <a:schemeClr val="bg2"/>
                </a:solidFill>
              </a:rPr>
              <a:t>Visueel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:		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beperkt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 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overzicht</a:t>
            </a:r>
            <a:endParaRPr kumimoji="1" lang="en-GB" altLang="nl-NL" sz="24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kumimoji="1" lang="en-GB" altLang="nl-NL" sz="2400" b="1" dirty="0">
                <a:solidFill>
                  <a:schemeClr val="bg2"/>
                </a:solidFill>
              </a:rPr>
              <a:t>			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desoriëntatie</a:t>
            </a:r>
            <a:endParaRPr kumimoji="1" lang="en-GB" altLang="nl-NL" sz="24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kumimoji="1" lang="en-GB" altLang="nl-NL" sz="2400" b="1" dirty="0">
                <a:solidFill>
                  <a:schemeClr val="bg2"/>
                </a:solidFill>
              </a:rPr>
              <a:t>			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zich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 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stoten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 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tegen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 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objecten</a:t>
            </a:r>
            <a:endParaRPr kumimoji="1" lang="en-GB" altLang="nl-NL" sz="24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kumimoji="1" lang="en-GB" altLang="nl-NL" sz="2400" b="1" dirty="0">
                <a:solidFill>
                  <a:schemeClr val="bg2"/>
                </a:solidFill>
              </a:rPr>
              <a:t>			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problemen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 met 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lezen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 ….</a:t>
            </a:r>
          </a:p>
          <a:p>
            <a:pPr eaLnBrk="0" hangingPunct="0">
              <a:spcBef>
                <a:spcPct val="50000"/>
              </a:spcBef>
            </a:pPr>
            <a:endParaRPr kumimoji="1" lang="en-GB" altLang="nl-NL" sz="24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kumimoji="1" lang="en-GB" altLang="nl-NL" sz="2400" b="1" dirty="0">
              <a:solidFill>
                <a:schemeClr val="bg2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kumimoji="1" lang="en-GB" altLang="nl-NL" sz="2400" b="1" dirty="0" err="1">
                <a:solidFill>
                  <a:schemeClr val="bg2"/>
                </a:solidFill>
              </a:rPr>
              <a:t>Niet-visueel</a:t>
            </a:r>
            <a:r>
              <a:rPr kumimoji="1" lang="en-GB" altLang="nl-NL" sz="2400" b="1" dirty="0">
                <a:solidFill>
                  <a:schemeClr val="bg2"/>
                </a:solidFill>
              </a:rPr>
              <a:t>:	angst </a:t>
            </a:r>
            <a:r>
              <a:rPr kumimoji="1" lang="en-GB" altLang="nl-NL" sz="2400" b="1" dirty="0" err="1">
                <a:solidFill>
                  <a:schemeClr val="bg2"/>
                </a:solidFill>
              </a:rPr>
              <a:t>depressie</a:t>
            </a:r>
            <a:endParaRPr kumimoji="1" lang="en-GB" altLang="nl-NL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5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1C246E5-C56C-9342-A602-75E3979F8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0581" y="252413"/>
            <a:ext cx="7934325" cy="657225"/>
          </a:xfrm>
        </p:spPr>
        <p:txBody>
          <a:bodyPr/>
          <a:lstStyle/>
          <a:p>
            <a:r>
              <a:rPr lang="nl-NL" altLang="nl-NL" dirty="0">
                <a:solidFill>
                  <a:schemeClr val="bg2"/>
                </a:solidFill>
              </a:rPr>
              <a:t>Lezen met intact gezichtsveld</a:t>
            </a:r>
            <a:endParaRPr lang="en-US" altLang="nl-NL" dirty="0">
              <a:solidFill>
                <a:schemeClr val="bg2"/>
              </a:solidFill>
            </a:endParaRP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EDC5713E-336E-9B47-B8F4-11E1D98F772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273175"/>
            <a:ext cx="5113338" cy="5106988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Rectangle 4">
            <a:extLst>
              <a:ext uri="{FF2B5EF4-FFF2-40B4-BE49-F238E27FC236}">
                <a16:creationId xmlns:a16="http://schemas.microsoft.com/office/drawing/2014/main" id="{972D2759-AA6A-6F4C-AC13-81FCFD688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165850"/>
            <a:ext cx="318869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nl-NL">
                <a:solidFill>
                  <a:schemeClr val="bg2"/>
                </a:solidFill>
                <a:latin typeface="Times New Roman" panose="02020603050405020304" pitchFamily="18" charset="0"/>
              </a:rPr>
              <a:t>Uit: Schütt, 2008, 2009</a:t>
            </a:r>
            <a:endParaRPr lang="en-GB" altLang="nl-NL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9" name="Line 5">
            <a:extLst>
              <a:ext uri="{FF2B5EF4-FFF2-40B4-BE49-F238E27FC236}">
                <a16:creationId xmlns:a16="http://schemas.microsoft.com/office/drawing/2014/main" id="{E8E3C99F-B902-8A47-8204-827241364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2133600"/>
            <a:ext cx="2663825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753EDA30-9E1A-3E4F-87BB-BEB0B4694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676400"/>
            <a:ext cx="125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nl-NL" sz="2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Foveaal</a:t>
            </a:r>
            <a:r>
              <a:rPr lang="en-GB" altLang="nl-NL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nl-NL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2</a:t>
            </a:r>
            <a:r>
              <a:rPr lang="en-GB" altLang="nl-NL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</a:p>
        </p:txBody>
      </p:sp>
      <p:sp>
        <p:nvSpPr>
          <p:cNvPr id="103431" name="Rectangle 7">
            <a:extLst>
              <a:ext uri="{FF2B5EF4-FFF2-40B4-BE49-F238E27FC236}">
                <a16:creationId xmlns:a16="http://schemas.microsoft.com/office/drawing/2014/main" id="{F3705AF7-06A0-AF49-AE31-B045A63F3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8" y="1268413"/>
            <a:ext cx="35925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nl-NL" sz="2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Parafoveaal:</a:t>
            </a:r>
          </a:p>
          <a:p>
            <a:pPr eaLnBrk="0" hangingPunct="0"/>
            <a:r>
              <a:rPr lang="en-GB" altLang="nl-NL" sz="2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rechts 2-3</a:t>
            </a:r>
            <a:r>
              <a:rPr lang="en-GB" altLang="nl-NL" sz="2000">
                <a:solidFill>
                  <a:schemeClr val="bg2"/>
                </a:solidFill>
              </a:rPr>
              <a:t>º</a:t>
            </a:r>
            <a:r>
              <a:rPr lang="en-GB" altLang="nl-NL" sz="2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(7-8 letters)</a:t>
            </a:r>
          </a:p>
          <a:p>
            <a:pPr eaLnBrk="0" hangingPunct="0"/>
            <a:r>
              <a:rPr lang="en-GB" altLang="nl-NL" sz="2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links 1</a:t>
            </a:r>
            <a:r>
              <a:rPr lang="en-GB" altLang="nl-NL" sz="2000">
                <a:solidFill>
                  <a:schemeClr val="bg2"/>
                </a:solidFill>
              </a:rPr>
              <a:t>º</a:t>
            </a:r>
            <a:endParaRPr lang="en-GB" altLang="nl-NL" sz="200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eaLnBrk="0" hangingPunct="0"/>
            <a:r>
              <a:rPr lang="en-GB" altLang="nl-NL" sz="200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103432" name="Line 8">
            <a:extLst>
              <a:ext uri="{FF2B5EF4-FFF2-40B4-BE49-F238E27FC236}">
                <a16:creationId xmlns:a16="http://schemas.microsoft.com/office/drawing/2014/main" id="{69F5F402-7F03-014D-847D-35A5F295A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1700213"/>
            <a:ext cx="97155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utoUpdateAnimBg="0"/>
      <p:bldP spid="103430" grpId="0" autoUpdateAnimBg="0"/>
      <p:bldP spid="10343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>
            <a:extLst>
              <a:ext uri="{FF2B5EF4-FFF2-40B4-BE49-F238E27FC236}">
                <a16:creationId xmlns:a16="http://schemas.microsoft.com/office/drawing/2014/main" id="{1AA7F8C1-AB4C-D740-A3C1-B7F564A7320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1340768"/>
            <a:ext cx="4471987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0" name="Rectangle 4">
            <a:extLst>
              <a:ext uri="{FF2B5EF4-FFF2-40B4-BE49-F238E27FC236}">
                <a16:creationId xmlns:a16="http://schemas.microsoft.com/office/drawing/2014/main" id="{0B242532-6BD3-3149-9DBC-4AD13E804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165850"/>
            <a:ext cx="318869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nl-NL">
                <a:solidFill>
                  <a:schemeClr val="bg2"/>
                </a:solidFill>
                <a:latin typeface="Times New Roman" panose="02020603050405020304" pitchFamily="18" charset="0"/>
              </a:rPr>
              <a:t>Uit: Schütt, 2008, 2009</a:t>
            </a:r>
            <a:endParaRPr lang="en-GB" altLang="nl-NL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DC99F6A-0117-454C-9EEC-8B1AE0513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0581" y="252413"/>
            <a:ext cx="7934325" cy="657225"/>
          </a:xfrm>
        </p:spPr>
        <p:txBody>
          <a:bodyPr/>
          <a:lstStyle/>
          <a:p>
            <a:r>
              <a:rPr lang="nl-NL" altLang="nl-NL" dirty="0">
                <a:solidFill>
                  <a:schemeClr val="bg2"/>
                </a:solidFill>
              </a:rPr>
              <a:t>Lezen met hemianopsie</a:t>
            </a:r>
            <a:endParaRPr lang="en-US" alt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2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8A92D1-E3AA-7947-B908-03EB3BD1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205038"/>
            <a:ext cx="8222431" cy="3887787"/>
          </a:xfrm>
        </p:spPr>
        <p:txBody>
          <a:bodyPr/>
          <a:lstStyle/>
          <a:p>
            <a:pPr marL="0" indent="0" algn="just">
              <a:buNone/>
            </a:pPr>
            <a:r>
              <a:rPr lang="nl-NL" sz="3200" dirty="0">
                <a:solidFill>
                  <a:schemeClr val="bg2"/>
                </a:solidFill>
              </a:rPr>
              <a:t>Visuele perceptie is een reconstructie van de werkelijkheid…</a:t>
            </a:r>
          </a:p>
          <a:p>
            <a:pPr marL="0" indent="0">
              <a:buNone/>
            </a:pPr>
            <a:endParaRPr lang="nl-NL" sz="3200" dirty="0">
              <a:solidFill>
                <a:schemeClr val="bg2"/>
              </a:solidFill>
            </a:endParaRPr>
          </a:p>
          <a:p>
            <a:pPr marL="0" indent="0" algn="r">
              <a:buNone/>
            </a:pPr>
            <a:r>
              <a:rPr lang="nl-NL" sz="3200" dirty="0">
                <a:solidFill>
                  <a:schemeClr val="bg2"/>
                </a:solidFill>
              </a:rPr>
              <a:t>…die ons in staat stelt om onze omgeving te begrijpen en ermee te interacteren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E30A6D-3165-1242-92DC-0C9494EB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98715A-540B-9343-A70D-D95E49E827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6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011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>
            <a:extLst>
              <a:ext uri="{FF2B5EF4-FFF2-40B4-BE49-F238E27FC236}">
                <a16:creationId xmlns:a16="http://schemas.microsoft.com/office/drawing/2014/main" id="{ABDF6BF1-A776-F443-880F-5B2CE051A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165850"/>
            <a:ext cx="318869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nl-NL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Uit</a:t>
            </a:r>
            <a:r>
              <a:rPr lang="en-GB" altLang="nl-NL" dirty="0">
                <a:solidFill>
                  <a:schemeClr val="bg2"/>
                </a:solidFill>
                <a:latin typeface="Times New Roman" panose="02020603050405020304" pitchFamily="18" charset="0"/>
              </a:rPr>
              <a:t>: </a:t>
            </a:r>
            <a:r>
              <a:rPr lang="en-GB" altLang="nl-NL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Schütt</a:t>
            </a:r>
            <a:r>
              <a:rPr lang="en-GB" altLang="nl-NL" dirty="0">
                <a:solidFill>
                  <a:schemeClr val="bg2"/>
                </a:solidFill>
                <a:latin typeface="Times New Roman" panose="02020603050405020304" pitchFamily="18" charset="0"/>
              </a:rPr>
              <a:t>, 2008, 2009</a:t>
            </a:r>
            <a:endParaRPr lang="en-GB" altLang="nl-NL" sz="2400" dirty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8548" name="Picture 4">
            <a:extLst>
              <a:ext uri="{FF2B5EF4-FFF2-40B4-BE49-F238E27FC236}">
                <a16:creationId xmlns:a16="http://schemas.microsoft.com/office/drawing/2014/main" id="{8EDB9DC7-CEA3-2D48-8926-5543D102211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412776"/>
            <a:ext cx="4578350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0A890F9-31A4-C447-8B4B-0D4EFA1D9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0581" y="252413"/>
            <a:ext cx="7934325" cy="657225"/>
          </a:xfrm>
        </p:spPr>
        <p:txBody>
          <a:bodyPr/>
          <a:lstStyle/>
          <a:p>
            <a:r>
              <a:rPr lang="nl-NL" altLang="nl-NL" dirty="0">
                <a:solidFill>
                  <a:schemeClr val="bg2"/>
                </a:solidFill>
              </a:rPr>
              <a:t>Lezen met hemianopsie</a:t>
            </a:r>
            <a:endParaRPr lang="en-US" altLang="nl-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b="1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61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54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88EAFA-C864-8F46-A029-E7A1F1F2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686885-9BBD-3A49-A544-BEA8FD9EA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62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1D9590-4156-B149-8C03-A2C4C45E4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547664" y="1326774"/>
            <a:ext cx="5472608" cy="469909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42DB90D-8F42-B14F-BE70-192D1930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0"/>
            <a:ext cx="4392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>
                <a:solidFill>
                  <a:schemeClr val="bg2"/>
                </a:solidFill>
              </a:rPr>
              <a:t>WAT?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dirty="0" err="1">
                <a:solidFill>
                  <a:schemeClr val="bg2"/>
                </a:solidFill>
              </a:rPr>
              <a:t>Gericht</a:t>
            </a:r>
            <a:r>
              <a:rPr lang="en-GB" altLang="nl-NL" dirty="0">
                <a:solidFill>
                  <a:schemeClr val="bg2"/>
                </a:solidFill>
              </a:rPr>
              <a:t> op </a:t>
            </a:r>
            <a:r>
              <a:rPr lang="en-GB" altLang="nl-NL" dirty="0" err="1">
                <a:solidFill>
                  <a:schemeClr val="bg2"/>
                </a:solidFill>
              </a:rPr>
              <a:t>herkenning</a:t>
            </a:r>
            <a:endParaRPr lang="en-GB" altLang="nl-NL" dirty="0">
              <a:solidFill>
                <a:schemeClr val="bg2"/>
              </a:solidFill>
            </a:endParaRPr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17A88E40-7D1B-3640-8393-37DA0AE0B0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7904" y="3933056"/>
            <a:ext cx="2016224" cy="79208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BE5A256-0A88-4375-9607-8CA8D615447B}"/>
              </a:ext>
            </a:extLst>
          </p:cNvPr>
          <p:cNvSpPr txBox="1"/>
          <p:nvPr/>
        </p:nvSpPr>
        <p:spPr>
          <a:xfrm rot="20446566">
            <a:off x="1722396" y="3478351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282120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AD0A87FE-DCD1-744C-81FE-D1A064B2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20825"/>
            <a:ext cx="30019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>
            <a:extLst>
              <a:ext uri="{FF2B5EF4-FFF2-40B4-BE49-F238E27FC236}">
                <a16:creationId xmlns:a16="http://schemas.microsoft.com/office/drawing/2014/main" id="{4E460DBB-AB35-9149-B1B7-A52736AD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3" y="3773488"/>
            <a:ext cx="288131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7">
            <a:extLst>
              <a:ext uri="{FF2B5EF4-FFF2-40B4-BE49-F238E27FC236}">
                <a16:creationId xmlns:a16="http://schemas.microsoft.com/office/drawing/2014/main" id="{54F43446-1EF6-2442-91EE-45CA840D90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8183" y="4402138"/>
            <a:ext cx="215900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28679" name="Line 8">
            <a:extLst>
              <a:ext uri="{FF2B5EF4-FFF2-40B4-BE49-F238E27FC236}">
                <a16:creationId xmlns:a16="http://schemas.microsoft.com/office/drawing/2014/main" id="{BD1F9F22-37BE-D347-95E9-236A7C79B9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40620" y="5626100"/>
            <a:ext cx="1728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2"/>
              </a:solidFill>
            </a:endParaRPr>
          </a:p>
        </p:txBody>
      </p:sp>
      <p:sp>
        <p:nvSpPr>
          <p:cNvPr id="28680" name="Text Box 10">
            <a:extLst>
              <a:ext uri="{FF2B5EF4-FFF2-40B4-BE49-F238E27FC236}">
                <a16:creationId xmlns:a16="http://schemas.microsoft.com/office/drawing/2014/main" id="{8FB0347D-7AB4-5049-81A1-D0B2A580D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845" y="5481638"/>
            <a:ext cx="57579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 dirty="0">
                <a:solidFill>
                  <a:schemeClr val="bg2"/>
                </a:solidFill>
              </a:rPr>
              <a:t>V4</a:t>
            </a:r>
            <a:endParaRPr lang="en-US" altLang="nl-NL" b="1" dirty="0">
              <a:solidFill>
                <a:schemeClr val="bg2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CF60D0F-510F-45F5-921F-4BE926586788}"/>
              </a:ext>
            </a:extLst>
          </p:cNvPr>
          <p:cNvSpPr txBox="1"/>
          <p:nvPr/>
        </p:nvSpPr>
        <p:spPr>
          <a:xfrm rot="20496703">
            <a:off x="1722396" y="3430776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DSCN3008">
            <a:extLst>
              <a:ext uri="{FF2B5EF4-FFF2-40B4-BE49-F238E27FC236}">
                <a16:creationId xmlns:a16="http://schemas.microsoft.com/office/drawing/2014/main" id="{A98911F4-DFC3-FF4F-9E4F-83C497F7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31384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Netterbiloccinf">
            <a:extLst>
              <a:ext uri="{FF2B5EF4-FFF2-40B4-BE49-F238E27FC236}">
                <a16:creationId xmlns:a16="http://schemas.microsoft.com/office/drawing/2014/main" id="{ACEDC005-6A26-844E-BE88-74DAE43A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2971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23B942-7AF3-404F-A7B1-21AF9740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209549"/>
            <a:ext cx="7934325" cy="657225"/>
          </a:xfrm>
        </p:spPr>
        <p:txBody>
          <a:bodyPr/>
          <a:lstStyle/>
          <a:p>
            <a:r>
              <a:rPr lang="nl-NL" dirty="0" err="1">
                <a:solidFill>
                  <a:schemeClr val="bg2"/>
                </a:solidFill>
              </a:rPr>
              <a:t>Prosopagnosie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139DCF-C64B-814A-BC5E-F1492B52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125664"/>
            <a:ext cx="8294439" cy="3967162"/>
          </a:xfrm>
        </p:spPr>
        <p:txBody>
          <a:bodyPr/>
          <a:lstStyle/>
          <a:p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95E5903-E487-4099-9771-6C31FDE489AD}"/>
              </a:ext>
            </a:extLst>
          </p:cNvPr>
          <p:cNvSpPr txBox="1"/>
          <p:nvPr/>
        </p:nvSpPr>
        <p:spPr>
          <a:xfrm rot="20632771">
            <a:off x="1722397" y="3442506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9E79E75-D127-B84F-A0C2-4D4709C08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7944" y="260648"/>
            <a:ext cx="7934325" cy="657225"/>
          </a:xfrm>
        </p:spPr>
        <p:txBody>
          <a:bodyPr/>
          <a:lstStyle/>
          <a:p>
            <a:pPr eaLnBrk="1" hangingPunct="1"/>
            <a:r>
              <a:rPr lang="nl-NL" altLang="nl-NL" dirty="0" err="1">
                <a:solidFill>
                  <a:schemeClr val="bg2"/>
                </a:solidFill>
              </a:rPr>
              <a:t>Prosopagnosie</a:t>
            </a:r>
            <a:endParaRPr lang="en-US" altLang="nl-NL" dirty="0">
              <a:solidFill>
                <a:schemeClr val="bg2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AF3B6BE-774F-C748-98B7-C2279D8DB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olidFill>
                  <a:schemeClr val="bg2"/>
                </a:solidFill>
              </a:rPr>
              <a:t>Onvermogen om (voorheen) bekende gezichten te herkennen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olidFill>
                  <a:schemeClr val="bg2"/>
                </a:solidFill>
              </a:rPr>
              <a:t>Herkenning via stem, houding, kleding is wel mogelijk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olidFill>
                  <a:schemeClr val="bg2"/>
                </a:solidFill>
              </a:rPr>
              <a:t>Meestal na schade (CVA) in beide hersenhelften, kan ook voorkomen na schade alleen rechts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FE04E-272E-1645-BAC3-0A3E348E6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Deux hommes en pied - Degas Edgar en reproduction imprimée ou copie peinte  à l'huile sur toile">
            <a:extLst>
              <a:ext uri="{FF2B5EF4-FFF2-40B4-BE49-F238E27FC236}">
                <a16:creationId xmlns:a16="http://schemas.microsoft.com/office/drawing/2014/main" id="{A79DDE6C-2FE6-1D4C-8A00-FC018E510A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868"/>
            <a:ext cx="3973332" cy="525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EF6178-2672-ED40-A299-C5C357390F49}"/>
              </a:ext>
            </a:extLst>
          </p:cNvPr>
          <p:cNvSpPr/>
          <p:nvPr/>
        </p:nvSpPr>
        <p:spPr>
          <a:xfrm>
            <a:off x="3074279" y="5877272"/>
            <a:ext cx="2772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rgbClr val="000000"/>
                </a:solidFill>
                <a:latin typeface="PTSansRegular" panose="020B0503020203020204" pitchFamily="34" charset="77"/>
              </a:rPr>
              <a:t>Deux </a:t>
            </a:r>
            <a:r>
              <a:rPr lang="nl-NL" dirty="0" err="1">
                <a:solidFill>
                  <a:srgbClr val="000000"/>
                </a:solidFill>
                <a:latin typeface="PTSansRegular" panose="020B0503020203020204" pitchFamily="34" charset="77"/>
              </a:rPr>
              <a:t>hommes</a:t>
            </a:r>
            <a:r>
              <a:rPr lang="nl-NL" dirty="0">
                <a:solidFill>
                  <a:srgbClr val="000000"/>
                </a:solidFill>
                <a:latin typeface="PTSansRegular" panose="020B0503020203020204" pitchFamily="34" charset="77"/>
              </a:rPr>
              <a:t> en </a:t>
            </a:r>
            <a:r>
              <a:rPr lang="nl-NL" dirty="0" err="1">
                <a:solidFill>
                  <a:srgbClr val="000000"/>
                </a:solidFill>
                <a:latin typeface="PTSansRegular" panose="020B0503020203020204" pitchFamily="34" charset="77"/>
              </a:rPr>
              <a:t>pied</a:t>
            </a:r>
            <a:endParaRPr lang="nl-NL" dirty="0">
              <a:solidFill>
                <a:srgbClr val="000000"/>
              </a:solidFill>
              <a:latin typeface="PTSansRegular" panose="020B0503020203020204" pitchFamily="34" charset="77"/>
            </a:endParaRPr>
          </a:p>
          <a:p>
            <a:pPr algn="ctr"/>
            <a:r>
              <a:rPr lang="nl-NL" dirty="0">
                <a:solidFill>
                  <a:srgbClr val="000000"/>
                </a:solidFill>
                <a:latin typeface="PTSansRegular" panose="020B0503020203020204" pitchFamily="34" charset="77"/>
              </a:rPr>
              <a:t>Edgar </a:t>
            </a:r>
            <a:r>
              <a:rPr lang="nl-NL" dirty="0" err="1">
                <a:solidFill>
                  <a:srgbClr val="000000"/>
                </a:solidFill>
                <a:latin typeface="PTSansRegular" panose="020B0503020203020204" pitchFamily="34" charset="77"/>
              </a:rPr>
              <a:t>Degas</a:t>
            </a:r>
            <a:r>
              <a:rPr lang="nl-NL" dirty="0">
                <a:solidFill>
                  <a:srgbClr val="000000"/>
                </a:solidFill>
                <a:latin typeface="PTSansRegular" panose="020B0503020203020204" pitchFamily="34" charset="77"/>
              </a:rPr>
              <a:t> (1834 -1917)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8651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F6FEB-0140-1C47-9C89-0EEF20AA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54D0C7-EF75-BC4E-98DC-C5F8CB93E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44C7BE-C5A3-1F40-84ED-8D933724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59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C723C8B-3856-4065-A4E6-B33F528BE9B2}"/>
              </a:ext>
            </a:extLst>
          </p:cNvPr>
          <p:cNvSpPr txBox="1"/>
          <p:nvPr/>
        </p:nvSpPr>
        <p:spPr>
          <a:xfrm rot="20632771">
            <a:off x="1589440" y="2922962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741923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5D5129F-8DA5-B544-A1D5-259685EF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21759"/>
          <a:stretch/>
        </p:blipFill>
        <p:spPr bwMode="auto">
          <a:xfrm>
            <a:off x="20" y="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154665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3816350" cy="657225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Aspecten van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Details - gezichtsscherpte</a:t>
            </a:r>
          </a:p>
          <a:p>
            <a:r>
              <a:rPr lang="nl-NL" dirty="0">
                <a:solidFill>
                  <a:schemeClr val="bg2"/>
                </a:solidFill>
              </a:rPr>
              <a:t>Verschillen in helderheid tussen oppervlakken - contrastgevoeligheid</a:t>
            </a:r>
          </a:p>
          <a:p>
            <a:r>
              <a:rPr lang="nl-NL" dirty="0">
                <a:solidFill>
                  <a:schemeClr val="bg2"/>
                </a:solidFill>
              </a:rPr>
              <a:t>Overzicht – gezichtsveld</a:t>
            </a:r>
          </a:p>
          <a:p>
            <a:endParaRPr lang="nl-NL" dirty="0">
              <a:solidFill>
                <a:schemeClr val="bg2"/>
              </a:solidFill>
            </a:endParaRPr>
          </a:p>
          <a:p>
            <a:r>
              <a:rPr lang="nl-NL" dirty="0">
                <a:solidFill>
                  <a:schemeClr val="bg2"/>
                </a:solidFill>
              </a:rPr>
              <a:t>Wat is het? Wie is het?</a:t>
            </a:r>
          </a:p>
          <a:p>
            <a:r>
              <a:rPr lang="nl-NL" b="1" dirty="0">
                <a:solidFill>
                  <a:schemeClr val="bg2"/>
                </a:solidFill>
              </a:rPr>
              <a:t>Waar is het? </a:t>
            </a:r>
          </a:p>
          <a:p>
            <a:r>
              <a:rPr lang="nl-NL" b="1" dirty="0">
                <a:solidFill>
                  <a:schemeClr val="bg2"/>
                </a:solidFill>
              </a:rPr>
              <a:t>Waarheen beweegt het? Wat doet het of gaat het doen?</a:t>
            </a:r>
          </a:p>
          <a:p>
            <a:r>
              <a:rPr lang="nl-NL" dirty="0">
                <a:solidFill>
                  <a:schemeClr val="bg2"/>
                </a:solidFill>
              </a:rPr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69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1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8A92D1-E3AA-7947-B908-03EB3BD18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Voor de meeste mensen is visuele perceptie heel vanzelfsprekend. Iets waarvoor je niet of nauwelijks inspanning hoeft te leveren.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2"/>
                </a:solidFill>
              </a:rPr>
              <a:t>Toch is minimaal een derde van de hersenen betrokken bij het verwerken van visuele informatie.</a:t>
            </a: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E30A6D-3165-1242-92DC-0C9494EB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98715A-540B-9343-A70D-D95E49E827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43E441B0-3904-49FE-A2FA-615A388FA767}" type="slidenum">
              <a:rPr lang="en-US" altLang="en-US" smtClean="0">
                <a:solidFill>
                  <a:schemeClr val="bg2"/>
                </a:solidFill>
              </a:rPr>
              <a:pPr/>
              <a:t>7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59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4C75E5C-66E6-AF4D-BE03-7ADB56060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7" y="1440454"/>
            <a:ext cx="7934325" cy="657225"/>
          </a:xfrm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Beschadiging in beide hersenhelften: syndroom van Balint</a:t>
            </a:r>
            <a:endParaRPr lang="en-US" altLang="nl-NL" dirty="0">
              <a:solidFill>
                <a:schemeClr val="bg2"/>
              </a:solidFill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4D5CDC1-5C58-AD4A-9191-FEB43F7EE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375" y="3210745"/>
            <a:ext cx="3463553" cy="3440881"/>
          </a:xfrm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Kenmerken</a:t>
            </a:r>
          </a:p>
          <a:p>
            <a:pPr lvl="1" eaLnBrk="1" hangingPunct="1"/>
            <a:r>
              <a:rPr lang="nl-NL" altLang="nl-NL" dirty="0">
                <a:solidFill>
                  <a:schemeClr val="bg2"/>
                </a:solidFill>
              </a:rPr>
              <a:t>Dorsale simultaanagnosie</a:t>
            </a:r>
          </a:p>
          <a:p>
            <a:pPr lvl="1" eaLnBrk="1" hangingPunct="1"/>
            <a:r>
              <a:rPr lang="nl-NL" altLang="nl-NL" dirty="0">
                <a:solidFill>
                  <a:schemeClr val="bg2"/>
                </a:solidFill>
              </a:rPr>
              <a:t>Optische ataxie</a:t>
            </a:r>
          </a:p>
          <a:p>
            <a:pPr lvl="1" eaLnBrk="1" hangingPunct="1"/>
            <a:r>
              <a:rPr lang="nl-NL" altLang="nl-NL" dirty="0" err="1">
                <a:solidFill>
                  <a:schemeClr val="bg2"/>
                </a:solidFill>
              </a:rPr>
              <a:t>Oculomotorische</a:t>
            </a:r>
            <a:r>
              <a:rPr lang="nl-NL" altLang="nl-NL" dirty="0">
                <a:solidFill>
                  <a:schemeClr val="bg2"/>
                </a:solidFill>
              </a:rPr>
              <a:t> apraxie (‘</a:t>
            </a:r>
            <a:r>
              <a:rPr lang="nl-NL" altLang="nl-NL" dirty="0" err="1">
                <a:solidFill>
                  <a:schemeClr val="bg2"/>
                </a:solidFill>
              </a:rPr>
              <a:t>sticky</a:t>
            </a:r>
            <a:r>
              <a:rPr lang="nl-NL" altLang="nl-NL" dirty="0">
                <a:solidFill>
                  <a:schemeClr val="bg2"/>
                </a:solidFill>
              </a:rPr>
              <a:t> </a:t>
            </a:r>
            <a:r>
              <a:rPr lang="nl-NL" altLang="nl-NL" dirty="0" err="1">
                <a:solidFill>
                  <a:schemeClr val="bg2"/>
                </a:solidFill>
              </a:rPr>
              <a:t>fixation</a:t>
            </a:r>
            <a:r>
              <a:rPr lang="nl-NL" altLang="nl-NL" dirty="0">
                <a:solidFill>
                  <a:schemeClr val="bg2"/>
                </a:solidFill>
              </a:rPr>
              <a:t>’)</a:t>
            </a:r>
          </a:p>
          <a:p>
            <a:pPr eaLnBrk="1" hangingPunct="1"/>
            <a:endParaRPr lang="en-US" altLang="nl-NL" sz="2400" dirty="0">
              <a:solidFill>
                <a:schemeClr val="bg2"/>
              </a:solidFill>
            </a:endParaRPr>
          </a:p>
        </p:txBody>
      </p:sp>
      <p:pic>
        <p:nvPicPr>
          <p:cNvPr id="54276" name="Picture 4" descr="biloccinf1">
            <a:extLst>
              <a:ext uri="{FF2B5EF4-FFF2-40B4-BE49-F238E27FC236}">
                <a16:creationId xmlns:a16="http://schemas.microsoft.com/office/drawing/2014/main" id="{F5C7D3ED-0770-B546-90DD-9A59B584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68203"/>
            <a:ext cx="5041584" cy="344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9C16CEE-1D2D-394B-97ED-81F38B79A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Dorsale simultaanagnosie</a:t>
            </a:r>
            <a:endParaRPr lang="en-US" altLang="nl-NL" dirty="0">
              <a:solidFill>
                <a:schemeClr val="bg2"/>
              </a:solidFill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CCE6326-4569-164F-9A37-72CF79CCB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Een object wel kunnen waarnemen, maar het niet kunnen relateren aan een positie in de ruimte</a:t>
            </a:r>
          </a:p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Geen twee dingen tegelijk kunnen waarnemen</a:t>
            </a:r>
          </a:p>
          <a:p>
            <a:pPr eaLnBrk="1" hangingPunct="1"/>
            <a:r>
              <a:rPr lang="nl-NL" altLang="nl-NL" dirty="0"/>
              <a:t>Gestoorde representatie van ruimte</a:t>
            </a:r>
          </a:p>
          <a:p>
            <a:pPr eaLnBrk="1" hangingPunct="1"/>
            <a:r>
              <a:rPr lang="nl-NL" altLang="nl-NL" dirty="0"/>
              <a:t>Gestoorde visuele aandacht</a:t>
            </a:r>
            <a:endParaRPr lang="en-US" altLang="nl-NL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can">
            <a:extLst>
              <a:ext uri="{FF2B5EF4-FFF2-40B4-BE49-F238E27FC236}">
                <a16:creationId xmlns:a16="http://schemas.microsoft.com/office/drawing/2014/main" id="{3012F405-C37D-2B4C-AB92-83EFB22E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25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8DA505A-FB85-4A14-95EB-C22C694A34CC}"/>
              </a:ext>
            </a:extLst>
          </p:cNvPr>
          <p:cNvSpPr txBox="1"/>
          <p:nvPr/>
        </p:nvSpPr>
        <p:spPr>
          <a:xfrm rot="20632771">
            <a:off x="1826229" y="2758273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00" y="944959"/>
            <a:ext cx="6784000" cy="4968081"/>
          </a:xfrm>
        </p:spPr>
      </p:pic>
      <p:sp>
        <p:nvSpPr>
          <p:cNvPr id="4" name="Tekstvak 3"/>
          <p:cNvSpPr txBox="1"/>
          <p:nvPr/>
        </p:nvSpPr>
        <p:spPr>
          <a:xfrm>
            <a:off x="3995936" y="154841"/>
            <a:ext cx="397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chemeClr val="bg2"/>
                </a:solidFill>
              </a:rPr>
              <a:t>Cooky</a:t>
            </a:r>
            <a:r>
              <a:rPr lang="nl-NL" sz="2800" dirty="0">
                <a:solidFill>
                  <a:schemeClr val="bg2"/>
                </a:solidFill>
              </a:rPr>
              <a:t> </a:t>
            </a:r>
            <a:r>
              <a:rPr lang="nl-NL" sz="2800" dirty="0" err="1">
                <a:solidFill>
                  <a:schemeClr val="bg2"/>
                </a:solidFill>
              </a:rPr>
              <a:t>Theft</a:t>
            </a:r>
            <a:r>
              <a:rPr lang="nl-NL" sz="2800" dirty="0">
                <a:solidFill>
                  <a:schemeClr val="bg2"/>
                </a:solidFill>
              </a:rPr>
              <a:t> Picture</a:t>
            </a:r>
          </a:p>
        </p:txBody>
      </p:sp>
      <p:sp>
        <p:nvSpPr>
          <p:cNvPr id="5" name="Rechthoek 4"/>
          <p:cNvSpPr/>
          <p:nvPr/>
        </p:nvSpPr>
        <p:spPr>
          <a:xfrm>
            <a:off x="4427984" y="630932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chemeClr val="bg2"/>
                </a:solidFill>
              </a:rPr>
              <a:t>Boston </a:t>
            </a:r>
            <a:r>
              <a:rPr lang="nl-NL" sz="1800" dirty="0" err="1">
                <a:solidFill>
                  <a:schemeClr val="bg2"/>
                </a:solidFill>
              </a:rPr>
              <a:t>Diagnostic</a:t>
            </a:r>
            <a:r>
              <a:rPr lang="nl-NL" sz="1800" dirty="0">
                <a:solidFill>
                  <a:schemeClr val="bg2"/>
                </a:solidFill>
              </a:rPr>
              <a:t> </a:t>
            </a:r>
            <a:r>
              <a:rPr lang="nl-NL" sz="1800" dirty="0" err="1">
                <a:solidFill>
                  <a:schemeClr val="bg2"/>
                </a:solidFill>
              </a:rPr>
              <a:t>Aphasia</a:t>
            </a:r>
            <a:r>
              <a:rPr lang="nl-NL" sz="1800" dirty="0">
                <a:solidFill>
                  <a:schemeClr val="bg2"/>
                </a:solidFill>
              </a:rPr>
              <a:t> Examination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303FAB8-6429-4C99-84DB-B013C4E15993}"/>
              </a:ext>
            </a:extLst>
          </p:cNvPr>
          <p:cNvSpPr txBox="1"/>
          <p:nvPr/>
        </p:nvSpPr>
        <p:spPr>
          <a:xfrm rot="20632771">
            <a:off x="1722396" y="3478352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6435589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14" y="1698232"/>
            <a:ext cx="6944107" cy="5159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17" y="868937"/>
            <a:ext cx="6944106" cy="518083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2020" y="6049773"/>
            <a:ext cx="6944108" cy="830997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7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GB" sz="1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Scoring: </a:t>
            </a:r>
            <a:r>
              <a:rPr lang="en-GB" sz="17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afzonderlijke</a:t>
            </a:r>
            <a:r>
              <a:rPr lang="en-GB" sz="1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7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objecten</a:t>
            </a:r>
            <a:r>
              <a:rPr lang="en-GB" sz="1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/ </a:t>
            </a:r>
            <a:r>
              <a:rPr lang="en-GB" sz="17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relaties</a:t>
            </a:r>
            <a:r>
              <a:rPr lang="en-GB" sz="1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sz="17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Klinisch</a:t>
            </a:r>
            <a:r>
              <a:rPr lang="en-GB" sz="1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7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oordeel</a:t>
            </a:r>
            <a:endParaRPr lang="en-GB" sz="17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algn="ctr"/>
            <a:endParaRPr lang="nl-NL" sz="7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210301" y="17427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chemeClr val="bg2"/>
                </a:solidFill>
              </a:rPr>
              <a:t>Birthday</a:t>
            </a:r>
            <a:r>
              <a:rPr lang="nl-NL" sz="2800" dirty="0">
                <a:solidFill>
                  <a:schemeClr val="bg2"/>
                </a:solidFill>
              </a:rPr>
              <a:t> Party Test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4668CA-5DAD-4123-97E5-DE908A0CAE8E}"/>
              </a:ext>
            </a:extLst>
          </p:cNvPr>
          <p:cNvSpPr txBox="1"/>
          <p:nvPr/>
        </p:nvSpPr>
        <p:spPr>
          <a:xfrm rot="20632771">
            <a:off x="1722398" y="3550360"/>
            <a:ext cx="56992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>
                <a:solidFill>
                  <a:schemeClr val="accent5">
                    <a:alpha val="56000"/>
                  </a:schemeClr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36891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EEBF15-2A09-DB43-9DA8-CF7278A1B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7BC10D-6212-F14D-AD25-8E8BF92D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A93045-F745-3C4A-9EC2-5FA0455BD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75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306716-B5EE-BC48-B4C8-68D4105CD7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728865" y="1451978"/>
            <a:ext cx="6941522" cy="46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D5483DE-CCA7-6D4B-9D4A-2338A3226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Optische ataxie</a:t>
            </a:r>
            <a:endParaRPr lang="en-US" altLang="nl-NL" dirty="0">
              <a:solidFill>
                <a:schemeClr val="bg2"/>
              </a:solidFill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0FA7AB8-A57A-104C-8C00-4E333EA52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Een object wel kunnen waarnemen, maar het niet kunnen relateren aan een positie in de ruimte</a:t>
            </a:r>
          </a:p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Arm- en handbewegingen naar een object in de ruimte is gestoord omdat de positie van de arm/hand ten opzichte van het object niet duidelijk is</a:t>
            </a:r>
          </a:p>
          <a:p>
            <a:pPr eaLnBrk="1" hangingPunct="1"/>
            <a:endParaRPr lang="nl-NL" altLang="nl-NL" dirty="0">
              <a:solidFill>
                <a:schemeClr val="bg2"/>
              </a:solidFill>
            </a:endParaRPr>
          </a:p>
          <a:p>
            <a:pPr marL="0" indent="0" eaLnBrk="1" hangingPunct="1">
              <a:buNone/>
            </a:pPr>
            <a:endParaRPr lang="nl-NL" alt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AAD7062-636B-DB4C-BD90-F0D6E4B6C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err="1">
                <a:solidFill>
                  <a:schemeClr val="bg2"/>
                </a:solidFill>
              </a:rPr>
              <a:t>Oculomotorische</a:t>
            </a:r>
            <a:r>
              <a:rPr lang="nl-NL" altLang="nl-NL" dirty="0">
                <a:solidFill>
                  <a:schemeClr val="bg2"/>
                </a:solidFill>
              </a:rPr>
              <a:t> apraxie</a:t>
            </a:r>
            <a:endParaRPr lang="en-US" altLang="nl-NL" dirty="0">
              <a:solidFill>
                <a:schemeClr val="bg2"/>
              </a:solidFill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F5423BB-7C54-AC49-BC05-7363CF72A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bg2"/>
                </a:solidFill>
              </a:rPr>
              <a:t>Starende blik (‘</a:t>
            </a:r>
            <a:r>
              <a:rPr lang="nl-NL" altLang="nl-NL" dirty="0" err="1">
                <a:solidFill>
                  <a:schemeClr val="bg2"/>
                </a:solidFill>
              </a:rPr>
              <a:t>sticky</a:t>
            </a:r>
            <a:r>
              <a:rPr lang="nl-NL" altLang="nl-NL" dirty="0">
                <a:solidFill>
                  <a:schemeClr val="bg2"/>
                </a:solidFill>
              </a:rPr>
              <a:t> </a:t>
            </a:r>
            <a:r>
              <a:rPr lang="nl-NL" altLang="nl-NL" dirty="0" err="1">
                <a:solidFill>
                  <a:schemeClr val="bg2"/>
                </a:solidFill>
              </a:rPr>
              <a:t>fixation</a:t>
            </a:r>
            <a:r>
              <a:rPr lang="nl-NL" altLang="nl-NL" dirty="0">
                <a:solidFill>
                  <a:schemeClr val="bg2"/>
                </a:solidFill>
              </a:rPr>
              <a:t>’)</a:t>
            </a:r>
          </a:p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Geen willekeurige oogbewegingen van het ene object naar het andere</a:t>
            </a:r>
          </a:p>
          <a:p>
            <a:pPr eaLnBrk="1" hangingPunct="1"/>
            <a:r>
              <a:rPr lang="nl-NL" altLang="nl-NL" dirty="0">
                <a:solidFill>
                  <a:schemeClr val="bg2"/>
                </a:solidFill>
              </a:rPr>
              <a:t>Zaken die aandacht ‘trekken’ worden wel waargenomen</a:t>
            </a:r>
          </a:p>
          <a:p>
            <a:pPr eaLnBrk="1" hangingPunct="1"/>
            <a:endParaRPr lang="nl-NL" altLang="nl-NL" dirty="0">
              <a:solidFill>
                <a:schemeClr val="bg2"/>
              </a:solidFill>
            </a:endParaRPr>
          </a:p>
          <a:p>
            <a:pPr eaLnBrk="1" hangingPunct="1"/>
            <a:endParaRPr lang="nl-NL" altLang="nl-NL" dirty="0">
              <a:solidFill>
                <a:schemeClr val="bg2"/>
              </a:solidFill>
            </a:endParaRPr>
          </a:p>
          <a:p>
            <a:pPr eaLnBrk="1" hangingPunct="1"/>
            <a:endParaRPr lang="nl-NL" alt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1219200" y="11430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NL" altLang="en-US" sz="2400">
              <a:solidFill>
                <a:srgbClr val="000000"/>
              </a:solidFill>
            </a:endParaRP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7391400" y="12192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NL" altLang="en-US" sz="2400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nl-NL" altLang="en-US">
                <a:solidFill>
                  <a:srgbClr val="000000"/>
                </a:solidFill>
              </a:rPr>
              <a:t>Maken patiënten met Balint Syndroom helemaal geen oogbewegingen?</a:t>
            </a:r>
          </a:p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1C58A78-2742-47CA-92FD-E1BAAD325A4E}" type="slidenum">
              <a:rPr lang="nl-NL" altLang="en-US" smtClean="0">
                <a:solidFill>
                  <a:srgbClr val="000000"/>
                </a:solidFill>
              </a:rPr>
              <a:pPr/>
              <a:t>78</a:t>
            </a:fld>
            <a:endParaRPr lang="nl-NL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1219200" y="11430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NL" altLang="en-US" sz="2400">
              <a:solidFill>
                <a:srgbClr val="000000"/>
              </a:solidFill>
            </a:endParaRP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7391400" y="1066800"/>
            <a:ext cx="381000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NL" altLang="en-US" sz="2400">
              <a:solidFill>
                <a:srgbClr val="000000"/>
              </a:solidFill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187450" y="1125538"/>
            <a:ext cx="431800" cy="4318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nl-NL" altLang="en-US" sz="2400">
              <a:solidFill>
                <a:srgbClr val="000000"/>
              </a:solidFill>
            </a:endParaRPr>
          </a:p>
        </p:txBody>
      </p:sp>
      <p:sp>
        <p:nvSpPr>
          <p:cNvPr id="31767" name="Oval 23"/>
          <p:cNvSpPr>
            <a:spLocks noChangeArrowheads="1"/>
          </p:cNvSpPr>
          <p:nvPr/>
        </p:nvSpPr>
        <p:spPr bwMode="auto">
          <a:xfrm>
            <a:off x="1187450" y="1125538"/>
            <a:ext cx="431800" cy="4318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nl-NL" altLang="en-US" sz="240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1C58A78-2742-47CA-92FD-E1BAAD325A4E}" type="slidenum">
              <a:rPr lang="nl-NL" altLang="en-US" smtClean="0">
                <a:solidFill>
                  <a:srgbClr val="000000"/>
                </a:solidFill>
              </a:rPr>
              <a:pPr/>
              <a:t>79</a:t>
            </a:fld>
            <a:endParaRPr lang="nl-NL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EF82398-9CB3-0A4F-A398-88708920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>
                <a:solidFill>
                  <a:schemeClr val="bg2"/>
                </a:solidFill>
              </a:rPr>
              <a:t>mm-dd-yy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1E689AC-26A0-D546-B095-20F748B220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2"/>
                </a:solidFill>
              </a:rPr>
              <a:t> | </a:t>
            </a:r>
            <a:fld id="{7EE0DA65-F849-4809-A826-A48D6E0D9BF0}" type="slidenum">
              <a:rPr lang="en-US" altLang="en-US" smtClean="0">
                <a:solidFill>
                  <a:schemeClr val="bg2"/>
                </a:solidFill>
              </a:rPr>
              <a:pPr/>
              <a:t>8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D7729C-F5AF-0140-9FDD-984080FCD1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4071"/>
            <a:ext cx="7020272" cy="468018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529D794-1E95-A941-BA4B-5CA3F4FC84DF}"/>
              </a:ext>
            </a:extLst>
          </p:cNvPr>
          <p:cNvSpPr txBox="1"/>
          <p:nvPr/>
        </p:nvSpPr>
        <p:spPr>
          <a:xfrm>
            <a:off x="899592" y="5643513"/>
            <a:ext cx="73244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Reconstructie is niet hetzelfde als de werkelijkheid</a:t>
            </a:r>
          </a:p>
        </p:txBody>
      </p:sp>
    </p:spTree>
    <p:extLst>
      <p:ext uri="{BB962C8B-B14F-4D97-AF65-F5344CB8AC3E}">
        <p14:creationId xmlns:p14="http://schemas.microsoft.com/office/powerpoint/2010/main" val="4491142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2"/>
                </a:solidFill>
              </a:rPr>
              <a:t>Top-down</a:t>
            </a:r>
            <a:br>
              <a:rPr lang="nl-NL" dirty="0">
                <a:solidFill>
                  <a:schemeClr val="bg2"/>
                </a:solidFill>
              </a:rPr>
            </a:br>
            <a:r>
              <a:rPr lang="nl-NL" dirty="0">
                <a:solidFill>
                  <a:schemeClr val="bg2"/>
                </a:solidFill>
              </a:rPr>
              <a:t>versus</a:t>
            </a:r>
            <a:br>
              <a:rPr lang="nl-NL" dirty="0">
                <a:solidFill>
                  <a:schemeClr val="bg2"/>
                </a:solidFill>
              </a:rPr>
            </a:br>
            <a:r>
              <a:rPr lang="nl-NL" dirty="0">
                <a:solidFill>
                  <a:schemeClr val="bg2"/>
                </a:solidFill>
              </a:rPr>
              <a:t>Bottom-up </a:t>
            </a:r>
            <a:br>
              <a:rPr lang="nl-NL" dirty="0">
                <a:solidFill>
                  <a:schemeClr val="bg2"/>
                </a:solidFill>
              </a:rPr>
            </a:br>
            <a:r>
              <a:rPr lang="nl-NL" dirty="0">
                <a:solidFill>
                  <a:schemeClr val="bg2"/>
                </a:solidFill>
              </a:rPr>
              <a:t>verplaatsen van de visuele aandacht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B3EBE04A-68BB-4CE8-899B-18D94F768710}" type="slidenum">
              <a:rPr lang="nl-NL" altLang="en-US" smtClean="0">
                <a:solidFill>
                  <a:srgbClr val="000000"/>
                </a:solidFill>
              </a:rPr>
              <a:pPr/>
              <a:t>80</a:t>
            </a:fld>
            <a:endParaRPr lang="nl-NL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311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0" y="696913"/>
          <a:ext cx="9144000" cy="546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638095" imgH="2771429" progId="">
                  <p:embed/>
                </p:oleObj>
              </mc:Choice>
              <mc:Fallback>
                <p:oleObj name="Photo Editor Photo" r:id="rId3" imgW="4638095" imgH="2771429" progId="">
                  <p:embed/>
                  <p:pic>
                    <p:nvPicPr>
                      <p:cNvPr id="491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6913"/>
                        <a:ext cx="9144000" cy="546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0" y="720725"/>
          <a:ext cx="9144000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4648849" imgH="2752381" progId="">
                  <p:embed/>
                </p:oleObj>
              </mc:Choice>
              <mc:Fallback>
                <p:oleObj name="Photo Editor Photo" r:id="rId5" imgW="4648849" imgH="2752381" progId="">
                  <p:embed/>
                  <p:pic>
                    <p:nvPicPr>
                      <p:cNvPr id="49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20725"/>
                        <a:ext cx="9144000" cy="541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0" y="685800"/>
          <a:ext cx="9144000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4648849" imgH="2771429" progId="">
                  <p:embed/>
                </p:oleObj>
              </mc:Choice>
              <mc:Fallback>
                <p:oleObj name="Photo Editor Photo" r:id="rId7" imgW="4648849" imgH="2771429" progId="">
                  <p:embed/>
                  <p:pic>
                    <p:nvPicPr>
                      <p:cNvPr id="49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9144000" cy="545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/>
          <p:cNvGraphicFramePr>
            <a:graphicFrameLocks noChangeAspect="1"/>
          </p:cNvGraphicFramePr>
          <p:nvPr/>
        </p:nvGraphicFramePr>
        <p:xfrm>
          <a:off x="0" y="720725"/>
          <a:ext cx="9144000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4648849" imgH="2771429" progId="">
                  <p:embed/>
                </p:oleObj>
              </mc:Choice>
              <mc:Fallback>
                <p:oleObj name="Photo Editor Photo" r:id="rId9" imgW="4648849" imgH="2771429" progId="">
                  <p:embed/>
                  <p:pic>
                    <p:nvPicPr>
                      <p:cNvPr id="49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20725"/>
                        <a:ext cx="9144000" cy="545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3348038" y="333375"/>
            <a:ext cx="4392612" cy="3313113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nl-NL" sz="240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1C58A78-2742-47CA-92FD-E1BAAD325A4E}" type="slidenum">
              <a:rPr lang="nl-NL" altLang="en-US" smtClean="0">
                <a:solidFill>
                  <a:srgbClr val="000000"/>
                </a:solidFill>
              </a:rPr>
              <a:pPr/>
              <a:t>81</a:t>
            </a:fld>
            <a:endParaRPr lang="nl-NL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7D9314E-1D21-6D4B-A8AB-4E31EC21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Waar klagen mensen over?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C76D966-ECE5-2143-B309-BF61A64F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F548C36-A890-A64C-AE85-DDDDD8208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4976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83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CFC405-D8AF-F04D-8667-B8D5284AED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14670" y="58319"/>
            <a:ext cx="8714659" cy="573193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5EC8F53-845B-AA41-B0E9-225DEB60A5B9}"/>
              </a:ext>
            </a:extLst>
          </p:cNvPr>
          <p:cNvSpPr/>
          <p:nvPr/>
        </p:nvSpPr>
        <p:spPr>
          <a:xfrm>
            <a:off x="-1691" y="6199168"/>
            <a:ext cx="89661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Rowe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FJ,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Hepworth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LR,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Howard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C, Hanna KL,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Cheyne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CP,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Currie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J (2019) High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incidence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and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prevalence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of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visual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problems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after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acute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stroke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: An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epidemiology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study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with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implications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for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service delivery.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PLoS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ONE 14(3): e0213035.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https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://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doi.org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/10.1371/journal.pone.0213035</a:t>
            </a:r>
            <a:endParaRPr lang="nl-NL" sz="1100" dirty="0">
              <a:solidFill>
                <a:schemeClr val="bg2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50501A3-1CE0-C240-9D01-D3483ED66AF3}"/>
              </a:ext>
            </a:extLst>
          </p:cNvPr>
          <p:cNvSpPr txBox="1"/>
          <p:nvPr/>
        </p:nvSpPr>
        <p:spPr>
          <a:xfrm>
            <a:off x="6403242" y="5302269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N = 1.033</a:t>
            </a:r>
          </a:p>
          <a:p>
            <a:r>
              <a:rPr lang="nl-NL" dirty="0">
                <a:solidFill>
                  <a:schemeClr val="bg2"/>
                </a:solidFill>
              </a:rPr>
              <a:t>Mensen met CVA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08F6A5E-A316-F54D-ADFA-BCFCDD253276}"/>
              </a:ext>
            </a:extLst>
          </p:cNvPr>
          <p:cNvSpPr/>
          <p:nvPr/>
        </p:nvSpPr>
        <p:spPr>
          <a:xfrm rot="5400000">
            <a:off x="-1469827" y="1995688"/>
            <a:ext cx="5602931" cy="1728191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84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CFC405-D8AF-F04D-8667-B8D5284AED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14670" y="58319"/>
            <a:ext cx="8714659" cy="573193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5EC8F53-845B-AA41-B0E9-225DEB60A5B9}"/>
              </a:ext>
            </a:extLst>
          </p:cNvPr>
          <p:cNvSpPr/>
          <p:nvPr/>
        </p:nvSpPr>
        <p:spPr>
          <a:xfrm>
            <a:off x="-1691" y="6199168"/>
            <a:ext cx="89661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Rowe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FJ,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Hepworth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LR,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Howard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C, Hanna KL,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Cheyne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CP,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Currie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J (2019) High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incidence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and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prevalence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of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visual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problems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after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acute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stroke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: An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epidemiology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study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with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implications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for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service delivery.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PLoS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ONE 14(3): e0213035.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https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://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doi.org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/10.1371/journal.pone.0213035</a:t>
            </a:r>
            <a:endParaRPr lang="nl-NL" sz="1100" dirty="0">
              <a:solidFill>
                <a:schemeClr val="bg2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50501A3-1CE0-C240-9D01-D3483ED66AF3}"/>
              </a:ext>
            </a:extLst>
          </p:cNvPr>
          <p:cNvSpPr txBox="1"/>
          <p:nvPr/>
        </p:nvSpPr>
        <p:spPr>
          <a:xfrm>
            <a:off x="6403242" y="5302269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N = 1.033</a:t>
            </a:r>
          </a:p>
          <a:p>
            <a:r>
              <a:rPr lang="nl-NL" dirty="0">
                <a:solidFill>
                  <a:schemeClr val="bg2"/>
                </a:solidFill>
              </a:rPr>
              <a:t>Mensen met CVA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08F6A5E-A316-F54D-ADFA-BCFCDD253276}"/>
              </a:ext>
            </a:extLst>
          </p:cNvPr>
          <p:cNvSpPr/>
          <p:nvPr/>
        </p:nvSpPr>
        <p:spPr>
          <a:xfrm rot="5400000">
            <a:off x="3715410" y="2629406"/>
            <a:ext cx="4593497" cy="1728191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94BD-B0E1-B449-8B28-5235DB5A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14313"/>
            <a:ext cx="5040560" cy="657225"/>
          </a:xfrm>
        </p:spPr>
        <p:txBody>
          <a:bodyPr/>
          <a:lstStyle/>
          <a:p>
            <a:r>
              <a:rPr lang="nl-NL" b="1" dirty="0"/>
              <a:t>Stoornissen in het zien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BBF18-2D37-EC4F-8DD7-7E8263C4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1588"/>
            <a:ext cx="7934325" cy="4827612"/>
          </a:xfrm>
        </p:spPr>
        <p:txBody>
          <a:bodyPr/>
          <a:lstStyle/>
          <a:p>
            <a:r>
              <a:rPr lang="nl-NL" b="1" dirty="0"/>
              <a:t>Details - gezichtsscherpte</a:t>
            </a:r>
          </a:p>
          <a:p>
            <a:r>
              <a:rPr lang="nl-NL" dirty="0"/>
              <a:t>Verschillen in helderheid tussen oppervlakken - contrastgevoeligheid</a:t>
            </a:r>
          </a:p>
          <a:p>
            <a:r>
              <a:rPr lang="nl-NL" b="1" dirty="0"/>
              <a:t>Overzicht – gezichtsveld</a:t>
            </a:r>
          </a:p>
          <a:p>
            <a:endParaRPr lang="nl-NL" dirty="0"/>
          </a:p>
          <a:p>
            <a:r>
              <a:rPr lang="nl-NL" dirty="0"/>
              <a:t>Wat is het? Wie is het?</a:t>
            </a:r>
          </a:p>
          <a:p>
            <a:r>
              <a:rPr lang="nl-NL" dirty="0"/>
              <a:t>Waar is het? </a:t>
            </a:r>
          </a:p>
          <a:p>
            <a:r>
              <a:rPr lang="nl-NL" dirty="0"/>
              <a:t>Waarheen beweegt het? Wat doet het of gaat het doen?</a:t>
            </a:r>
          </a:p>
          <a:p>
            <a:r>
              <a:rPr lang="nl-NL" dirty="0"/>
              <a:t>Wat moet/kan er mee doen?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EB9F5-D629-7D45-9AE4-6297888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FEB9A8-B117-C343-8A3E-8B25C8A9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85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CFC405-D8AF-F04D-8667-B8D5284A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1" y="58668"/>
            <a:ext cx="8714659" cy="573193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5EC8F53-845B-AA41-B0E9-225DEB60A5B9}"/>
              </a:ext>
            </a:extLst>
          </p:cNvPr>
          <p:cNvSpPr/>
          <p:nvPr/>
        </p:nvSpPr>
        <p:spPr>
          <a:xfrm>
            <a:off x="0" y="6278714"/>
            <a:ext cx="89661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Rowe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FJ,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Hepworth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LR,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Howard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C, Hanna KL,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Cheyne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CP,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Currie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J (2019) High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incidence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and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prevalence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of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visual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problems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after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acute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stroke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: An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epidemiology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study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with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implications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for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service delivery.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PLoS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 ONE 14(3): e0213035. 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https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://</a:t>
            </a:r>
            <a:r>
              <a:rPr lang="nl-NL" sz="1100" dirty="0" err="1">
                <a:solidFill>
                  <a:schemeClr val="bg2"/>
                </a:solidFill>
                <a:latin typeface="Helvetica" pitchFamily="2" charset="0"/>
              </a:rPr>
              <a:t>doi.org</a:t>
            </a:r>
            <a:r>
              <a:rPr lang="nl-NL" sz="1100" dirty="0">
                <a:solidFill>
                  <a:schemeClr val="bg2"/>
                </a:solidFill>
                <a:latin typeface="Helvetica" pitchFamily="2" charset="0"/>
              </a:rPr>
              <a:t>/10.1371/journal.pone.0213035</a:t>
            </a:r>
            <a:endParaRPr lang="nl-NL" sz="1100" dirty="0">
              <a:solidFill>
                <a:schemeClr val="bg2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50501A3-1CE0-C240-9D01-D3483ED66AF3}"/>
              </a:ext>
            </a:extLst>
          </p:cNvPr>
          <p:cNvSpPr txBox="1"/>
          <p:nvPr/>
        </p:nvSpPr>
        <p:spPr>
          <a:xfrm>
            <a:off x="7327628" y="5417892"/>
            <a:ext cx="15648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N = 1.033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82023C7-68BF-074C-81AE-915459419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2" y="29442"/>
            <a:ext cx="9144000" cy="585710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7035DEF-7588-C54D-8AC2-41D75A0C7165}"/>
              </a:ext>
            </a:extLst>
          </p:cNvPr>
          <p:cNvSpPr txBox="1"/>
          <p:nvPr/>
        </p:nvSpPr>
        <p:spPr>
          <a:xfrm>
            <a:off x="6408361" y="5464238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N = 1.033</a:t>
            </a:r>
          </a:p>
          <a:p>
            <a:r>
              <a:rPr lang="nl-NL" dirty="0">
                <a:solidFill>
                  <a:schemeClr val="bg2"/>
                </a:solidFill>
              </a:rPr>
              <a:t>Mensen met CVA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230EC26-6B89-40ED-B562-D46B1D5A14B4}"/>
              </a:ext>
            </a:extLst>
          </p:cNvPr>
          <p:cNvSpPr txBox="1"/>
          <p:nvPr/>
        </p:nvSpPr>
        <p:spPr>
          <a:xfrm rot="20542368">
            <a:off x="1487061" y="2250803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solidFill>
                  <a:schemeClr val="accent5"/>
                </a:solidFill>
              </a:rPr>
              <a:t>Niet kopiëren </a:t>
            </a:r>
            <a:r>
              <a:rPr lang="nl-NL" dirty="0">
                <a:solidFill>
                  <a:schemeClr val="accent5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845989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E64E52-AAF6-8140-A680-FA578920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77EE65-7A01-D64D-B9B0-FB198EAD6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86</a:t>
            </a:fld>
            <a:endParaRPr lang="en-US" altLang="en-US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EE32C27C-F709-1148-B521-BAFB41AD8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97272"/>
              </p:ext>
            </p:extLst>
          </p:nvPr>
        </p:nvGraphicFramePr>
        <p:xfrm>
          <a:off x="3448" y="861435"/>
          <a:ext cx="9144001" cy="5135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615">
                  <a:extLst>
                    <a:ext uri="{9D8B030D-6E8A-4147-A177-3AD203B41FA5}">
                      <a16:colId xmlns:a16="http://schemas.microsoft.com/office/drawing/2014/main" val="29916814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80336918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213796163"/>
                    </a:ext>
                  </a:extLst>
                </a:gridCol>
                <a:gridCol w="947514">
                  <a:extLst>
                    <a:ext uri="{9D8B030D-6E8A-4147-A177-3AD203B41FA5}">
                      <a16:colId xmlns:a16="http://schemas.microsoft.com/office/drawing/2014/main" val="1410883317"/>
                    </a:ext>
                  </a:extLst>
                </a:gridCol>
                <a:gridCol w="780678">
                  <a:extLst>
                    <a:ext uri="{9D8B030D-6E8A-4147-A177-3AD203B41FA5}">
                      <a16:colId xmlns:a16="http://schemas.microsoft.com/office/drawing/2014/main" val="989797193"/>
                    </a:ext>
                  </a:extLst>
                </a:gridCol>
                <a:gridCol w="722230">
                  <a:extLst>
                    <a:ext uri="{9D8B030D-6E8A-4147-A177-3AD203B41FA5}">
                      <a16:colId xmlns:a16="http://schemas.microsoft.com/office/drawing/2014/main" val="2607484700"/>
                    </a:ext>
                  </a:extLst>
                </a:gridCol>
                <a:gridCol w="669787">
                  <a:extLst>
                    <a:ext uri="{9D8B030D-6E8A-4147-A177-3AD203B41FA5}">
                      <a16:colId xmlns:a16="http://schemas.microsoft.com/office/drawing/2014/main" val="1198401472"/>
                    </a:ext>
                  </a:extLst>
                </a:gridCol>
                <a:gridCol w="912239">
                  <a:extLst>
                    <a:ext uri="{9D8B030D-6E8A-4147-A177-3AD203B41FA5}">
                      <a16:colId xmlns:a16="http://schemas.microsoft.com/office/drawing/2014/main" val="37248933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869377099"/>
                    </a:ext>
                  </a:extLst>
                </a:gridCol>
                <a:gridCol w="703123">
                  <a:extLst>
                    <a:ext uri="{9D8B030D-6E8A-4147-A177-3AD203B41FA5}">
                      <a16:colId xmlns:a16="http://schemas.microsoft.com/office/drawing/2014/main" val="3038052512"/>
                    </a:ext>
                  </a:extLst>
                </a:gridCol>
                <a:gridCol w="916551">
                  <a:extLst>
                    <a:ext uri="{9D8B030D-6E8A-4147-A177-3AD203B41FA5}">
                      <a16:colId xmlns:a16="http://schemas.microsoft.com/office/drawing/2014/main" val="1167587118"/>
                    </a:ext>
                  </a:extLst>
                </a:gridCol>
              </a:tblGrid>
              <a:tr h="989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200" dirty="0">
                          <a:solidFill>
                            <a:schemeClr val="bg2"/>
                          </a:solidFill>
                          <a:effectLst/>
                        </a:rPr>
                        <a:t>Totale NAH groep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660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CVA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418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TBI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N = 36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Tumor 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N = 36 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200" dirty="0" err="1">
                          <a:solidFill>
                            <a:schemeClr val="bg2"/>
                          </a:solidFill>
                          <a:effectLst/>
                        </a:rPr>
                        <a:t>ZvP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27  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MS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44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200" dirty="0">
                          <a:solidFill>
                            <a:schemeClr val="bg2"/>
                          </a:solidFill>
                          <a:effectLst/>
                        </a:rPr>
                        <a:t>Meerdere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35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Overig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51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Unclas-sified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13 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200" dirty="0">
                          <a:solidFill>
                            <a:schemeClr val="bg2"/>
                          </a:solidFill>
                          <a:effectLst/>
                        </a:rPr>
                        <a:t>Geen NAH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N = 8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extLst>
                  <a:ext uri="{0D108BD9-81ED-4DB2-BD59-A6C34878D82A}">
                    <a16:rowId xmlns:a16="http://schemas.microsoft.com/office/drawing/2014/main" val="1583475908"/>
                  </a:ext>
                </a:extLst>
              </a:tr>
              <a:tr h="64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Ocular pathology, N (%)</a:t>
                      </a:r>
                      <a:r>
                        <a:rPr lang="en-US" sz="1200" baseline="30000" dirty="0">
                          <a:solidFill>
                            <a:schemeClr val="bg2"/>
                          </a:solidFill>
                          <a:effectLst/>
                        </a:rPr>
                        <a:t>a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243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 (36.9%)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131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(31.3%)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 15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(41.7%)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10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(27.8%)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19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(70.4%)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22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(50.0%)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17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(48.6%)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23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(45.1%)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6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(46.2%)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5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(62.5%)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extLst>
                  <a:ext uri="{0D108BD9-81ED-4DB2-BD59-A6C34878D82A}">
                    <a16:rowId xmlns:a16="http://schemas.microsoft.com/office/drawing/2014/main" val="2702973322"/>
                  </a:ext>
                </a:extLst>
              </a:tr>
              <a:tr h="4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Verlaagde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gezichts-scherpte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162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(24.5%)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91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(21.8%)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(19.4%)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(19.4%)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10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(37.0%) 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18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(40.9%)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11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(31.4%)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15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(29.4%)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(23.1%)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extLst>
                  <a:ext uri="{0D108BD9-81ED-4DB2-BD59-A6C34878D82A}">
                    <a16:rowId xmlns:a16="http://schemas.microsoft.com/office/drawing/2014/main" val="3694617325"/>
                  </a:ext>
                </a:extLst>
              </a:tr>
              <a:tr h="13807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200" dirty="0" err="1">
                          <a:solidFill>
                            <a:schemeClr val="bg2"/>
                          </a:solidFill>
                          <a:effectLst/>
                        </a:rPr>
                        <a:t>Oogaan-doening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Geen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oogaan-doening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103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59 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54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37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81635" algn="ctr"/>
                          <a:tab pos="763270" algn="r"/>
                        </a:tabLs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	 	3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11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9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2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12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-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2"/>
                          </a:solidFill>
                          <a:effectLst/>
                        </a:rPr>
                        <a:t>-</a:t>
                      </a:r>
                      <a:endParaRPr lang="nl-NL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extLst>
                  <a:ext uri="{0D108BD9-81ED-4DB2-BD59-A6C34878D82A}">
                    <a16:rowId xmlns:a16="http://schemas.microsoft.com/office/drawing/2014/main" val="2544553087"/>
                  </a:ext>
                </a:extLst>
              </a:tr>
              <a:tr h="64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Gezichts-velduitvel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,  N (%)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317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(48.0%)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250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(59.8%)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10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(27.8%)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20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(55.6%)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2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(7.4%)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4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(9.1%)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12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(34.3%)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15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(29.4%)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4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(30.8%)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extLst>
                  <a:ext uri="{0D108BD9-81ED-4DB2-BD59-A6C34878D82A}">
                    <a16:rowId xmlns:a16="http://schemas.microsoft.com/office/drawing/2014/main" val="946054873"/>
                  </a:ext>
                </a:extLst>
              </a:tr>
              <a:tr h="861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Verlaagde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 contrast-</a:t>
                      </a:r>
                      <a:r>
                        <a:rPr lang="en-US" sz="1200" dirty="0" err="1">
                          <a:solidFill>
                            <a:schemeClr val="bg2"/>
                          </a:solidFill>
                          <a:effectLst/>
                        </a:rPr>
                        <a:t>gevoeligheidN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 (%)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52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(7.9%)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27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(6.5%)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1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(2.8%)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(8.3%)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4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(14.8%)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7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(15.9%)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(8.6%)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3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(5.9%)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4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(30.8%)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0" marR="57070" marT="0" marB="0"/>
                </a:tc>
                <a:extLst>
                  <a:ext uri="{0D108BD9-81ED-4DB2-BD59-A6C34878D82A}">
                    <a16:rowId xmlns:a16="http://schemas.microsoft.com/office/drawing/2014/main" val="1742841951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854D65C2-525B-0E4B-9E4A-41B3864ADAA4}"/>
              </a:ext>
            </a:extLst>
          </p:cNvPr>
          <p:cNvSpPr txBox="1"/>
          <p:nvPr/>
        </p:nvSpPr>
        <p:spPr>
          <a:xfrm>
            <a:off x="31904" y="6178692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/>
                </a:solidFill>
              </a:rPr>
              <a:t>Voorlopige resultaten promotieonderzoek S.M. de Vries (</a:t>
            </a:r>
            <a:r>
              <a:rPr lang="en-US" sz="1600" dirty="0">
                <a:solidFill>
                  <a:schemeClr val="bg2"/>
                </a:solidFill>
              </a:rPr>
              <a:t>Specific and nonspecific visual complaints in a large sample of patients with acquired brain injury)</a:t>
            </a:r>
            <a:endParaRPr lang="nl-NL" sz="1600" dirty="0">
              <a:solidFill>
                <a:schemeClr val="bg2"/>
              </a:solidFill>
            </a:endParaRPr>
          </a:p>
          <a:p>
            <a:endParaRPr lang="nl-NL" sz="1600" dirty="0">
              <a:solidFill>
                <a:schemeClr val="bg2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E66C10-6EE3-45F6-90D0-5F0CC0CDFED5}"/>
              </a:ext>
            </a:extLst>
          </p:cNvPr>
          <p:cNvSpPr txBox="1"/>
          <p:nvPr/>
        </p:nvSpPr>
        <p:spPr>
          <a:xfrm rot="20560657">
            <a:off x="2292658" y="3245069"/>
            <a:ext cx="4603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solidFill>
                  <a:schemeClr val="accent5"/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18456582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7956550" y="5673725"/>
            <a:ext cx="803275" cy="476250"/>
          </a:xfrm>
        </p:spPr>
        <p:txBody>
          <a:bodyPr/>
          <a:lstStyle/>
          <a:p>
            <a:fld id="{E3209597-4E43-9B43-83C1-8AF6DC5D4B89}" type="slidenum">
              <a:rPr lang="nl-NL">
                <a:solidFill>
                  <a:schemeClr val="bg2"/>
                </a:solidFill>
              </a:rPr>
              <a:pPr/>
              <a:t>87</a:t>
            </a:fld>
            <a:endParaRPr lang="nl-NL">
              <a:solidFill>
                <a:schemeClr val="bg2"/>
              </a:solidFill>
            </a:endParaRPr>
          </a:p>
        </p:txBody>
      </p:sp>
      <p:graphicFrame>
        <p:nvGraphicFramePr>
          <p:cNvPr id="9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001845"/>
              </p:ext>
            </p:extLst>
          </p:nvPr>
        </p:nvGraphicFramePr>
        <p:xfrm>
          <a:off x="360166" y="1700809"/>
          <a:ext cx="7740225" cy="3623815"/>
        </p:xfrm>
        <a:graphic>
          <a:graphicData uri="http://schemas.openxmlformats.org/drawingml/2006/table">
            <a:tbl>
              <a:tblPr/>
              <a:tblGrid>
                <a:gridCol w="5806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2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Subjectieve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klachten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(n=57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mensen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met hemianopsie)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Last van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schittering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70%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Moeite met aanpassen aan veranderende lichtomstandigheden</a:t>
                      </a: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31%</a:t>
                      </a: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Moeite met lopen in slecht verlichte ruimtes</a:t>
                      </a: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36%</a:t>
                      </a: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59" name="Rectangle 1"/>
          <p:cNvSpPr>
            <a:spLocks noChangeArrowheads="1"/>
          </p:cNvSpPr>
          <p:nvPr/>
        </p:nvSpPr>
        <p:spPr bwMode="auto">
          <a:xfrm>
            <a:off x="360167" y="6453336"/>
            <a:ext cx="838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200" dirty="0">
                <a:solidFill>
                  <a:schemeClr val="bg2"/>
                </a:solidFill>
                <a:latin typeface="Verdana" charset="0"/>
              </a:rPr>
              <a:t>De Haan, Heutink, Melis-Dankers, Brouwer &amp; </a:t>
            </a:r>
            <a:r>
              <a:rPr lang="nl-NL" sz="1200" dirty="0" err="1">
                <a:solidFill>
                  <a:schemeClr val="bg2"/>
                </a:solidFill>
                <a:latin typeface="Verdana" charset="0"/>
              </a:rPr>
              <a:t>Tucha</a:t>
            </a:r>
            <a:r>
              <a:rPr lang="nl-NL" sz="1200" dirty="0">
                <a:solidFill>
                  <a:schemeClr val="bg2"/>
                </a:solidFill>
                <a:latin typeface="Verdana" charset="0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4447359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7956550" y="5673725"/>
            <a:ext cx="803275" cy="433388"/>
          </a:xfrm>
        </p:spPr>
        <p:txBody>
          <a:bodyPr/>
          <a:lstStyle/>
          <a:p>
            <a:fld id="{B17069F2-D346-6C4E-91F2-47B360A17A80}" type="slidenum">
              <a:rPr lang="nl-NL"/>
              <a:pPr/>
              <a:t>88</a:t>
            </a:fld>
            <a:endParaRPr lang="nl-NL"/>
          </a:p>
        </p:txBody>
      </p:sp>
      <p:graphicFrame>
        <p:nvGraphicFramePr>
          <p:cNvPr id="9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604879"/>
              </p:ext>
            </p:extLst>
          </p:nvPr>
        </p:nvGraphicFramePr>
        <p:xfrm>
          <a:off x="431800" y="1504156"/>
          <a:ext cx="7812608" cy="4517131"/>
        </p:xfrm>
        <a:graphic>
          <a:graphicData uri="http://schemas.openxmlformats.org/drawingml/2006/table">
            <a:tbl>
              <a:tblPr/>
              <a:tblGrid>
                <a:gridCol w="5974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0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Subjectieve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klachten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(n=57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mensen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met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hemianopsie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%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Eerder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verblind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door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fel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licht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58%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Meer licht nodig tijdens lezen/alles lijkt donkerder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54%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Visuele gewaarwordingen/hallucinaties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42%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Visus is minder duidelijk/onscherp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34%</a:t>
                      </a:r>
                      <a:endParaRPr kumimoji="0" lang="nl-NL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0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Kleuren zijn minder helder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charset="0"/>
                          <a:ea typeface="ＭＳ Ｐゴシック" charset="-128"/>
                          <a:cs typeface="ＭＳ Ｐゴシック" charset="-128"/>
                        </a:rPr>
                        <a:t>22%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89" name="Rectangle 9"/>
          <p:cNvSpPr>
            <a:spLocks noChangeArrowheads="1"/>
          </p:cNvSpPr>
          <p:nvPr/>
        </p:nvSpPr>
        <p:spPr bwMode="auto">
          <a:xfrm>
            <a:off x="431800" y="6103938"/>
            <a:ext cx="838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200">
                <a:solidFill>
                  <a:schemeClr val="bg2"/>
                </a:solidFill>
                <a:latin typeface="Verdana" charset="0"/>
              </a:rPr>
              <a:t>De Haan, Heutink, Melis-Dankers, Brouwer &amp; Tucha, 2015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3850" y="1628775"/>
            <a:ext cx="6943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FontTx/>
              <a:buChar char="›"/>
            </a:pPr>
            <a:endParaRPr lang="en-GB" sz="2500" dirty="0">
              <a:solidFill>
                <a:schemeClr val="bg2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196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945CA3-02BC-9648-84C5-996740B7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5130C8-9FB1-9B4C-8249-F01D63AFA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89</a:t>
            </a:fld>
            <a:endParaRPr lang="en-US" altLang="en-US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67571C50-E519-3748-9C78-C1B564CAC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18144"/>
              </p:ext>
            </p:extLst>
          </p:nvPr>
        </p:nvGraphicFramePr>
        <p:xfrm>
          <a:off x="48261" y="840489"/>
          <a:ext cx="9095739" cy="534275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bg2"/>
                  </a:outerShdw>
                </a:effectLst>
                <a:tableStyleId>{5C22544A-7EE6-4342-B048-85BDC9FD1C3A}</a:tableStyleId>
              </a:tblPr>
              <a:tblGrid>
                <a:gridCol w="6251931">
                  <a:extLst>
                    <a:ext uri="{9D8B030D-6E8A-4147-A177-3AD203B41FA5}">
                      <a16:colId xmlns:a16="http://schemas.microsoft.com/office/drawing/2014/main" val="3601565329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val="1316921100"/>
                    </a:ext>
                  </a:extLst>
                </a:gridCol>
              </a:tblGrid>
              <a:tr h="623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Visuele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klachten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cliënten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Visio met NAH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N = 660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4426089"/>
                  </a:ext>
                </a:extLst>
              </a:tr>
              <a:tr h="4960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Change in vision, Yes %</a:t>
                      </a:r>
                      <a:endParaRPr lang="nl-NL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95.6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540440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Blurred vision,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14.7/44.4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001388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Always/ only after visual strain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/>
                          </a:solidFill>
                          <a:effectLst/>
                        </a:rPr>
                        <a:t>36.8/19.1</a:t>
                      </a:r>
                      <a:endParaRPr lang="nl-NL" sz="16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725711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Problems with mobility,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Yes,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79.2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9699964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Bumping,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sometimes/often/total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/>
                          </a:solidFill>
                          <a:effectLst/>
                        </a:rPr>
                        <a:t>27.6/20.6/48.2</a:t>
                      </a:r>
                      <a:endParaRPr lang="nl-NL" sz="16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321504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Climbing stairs,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27.0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516416"/>
                  </a:ext>
                </a:extLst>
              </a:tr>
              <a:tr h="623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Transport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(walking/cycling/driving/public transport/other)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52.3/42.9/34.8/10.6/12.9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490346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Way finding,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sometimes/often/total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bg2"/>
                          </a:solidFill>
                          <a:effectLst/>
                        </a:rPr>
                        <a:t>5.6/2.1/7.7</a:t>
                      </a:r>
                      <a:endParaRPr lang="nl-NL" sz="16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7576257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Crossing the street,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sometimes/often/total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14.1/19.2/33.3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753910"/>
                  </a:ext>
                </a:extLst>
              </a:tr>
              <a:tr h="3016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Other, yes %</a:t>
                      </a:r>
                      <a:endParaRPr lang="nl-NL" sz="1600" b="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21.2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692608"/>
                  </a:ext>
                </a:extLst>
              </a:tr>
              <a:tr h="5627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Problems with searching and finding,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22.6 /27.6/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802800"/>
                  </a:ext>
                </a:extLst>
              </a:tr>
              <a:tr h="6237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on a desk/in a room/in a supermarket/other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35.9/26.7/21.4/20.6</a:t>
                      </a:r>
                      <a:endParaRPr lang="nl-NL" sz="16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7643101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D37B8BEE-8E24-4A4B-83F4-D71ED2B5DB48}"/>
              </a:ext>
            </a:extLst>
          </p:cNvPr>
          <p:cNvSpPr txBox="1"/>
          <p:nvPr/>
        </p:nvSpPr>
        <p:spPr>
          <a:xfrm>
            <a:off x="16356" y="6247579"/>
            <a:ext cx="871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/>
                </a:solidFill>
              </a:rPr>
              <a:t>Voorlopige resultaten promotieonderzoek S.M. de Vries (</a:t>
            </a:r>
            <a:r>
              <a:rPr lang="en-US" sz="1600" dirty="0">
                <a:solidFill>
                  <a:schemeClr val="bg2"/>
                </a:solidFill>
              </a:rPr>
              <a:t>Specific and nonspecific visual complaints in a large sample of patients with acquired brain injury)</a:t>
            </a:r>
            <a:endParaRPr lang="nl-NL" sz="1600" dirty="0">
              <a:solidFill>
                <a:schemeClr val="bg2"/>
              </a:solidFill>
            </a:endParaRPr>
          </a:p>
          <a:p>
            <a:endParaRPr lang="nl-NL" sz="1600" dirty="0">
              <a:solidFill>
                <a:schemeClr val="bg2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35D3E80-A21C-49FE-9AFF-9B2BDB6AC7FB}"/>
              </a:ext>
            </a:extLst>
          </p:cNvPr>
          <p:cNvSpPr txBox="1"/>
          <p:nvPr/>
        </p:nvSpPr>
        <p:spPr>
          <a:xfrm rot="20148118">
            <a:off x="1066309" y="3004035"/>
            <a:ext cx="66130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dirty="0">
                <a:solidFill>
                  <a:schemeClr val="accent5"/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79821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63ACC-295D-4DF9-AA63-91DC1AC6EC0B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pic>
        <p:nvPicPr>
          <p:cNvPr id="6" name="Afbeelding 5" descr="ponzo.pn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524000" y="1676400"/>
            <a:ext cx="6248400" cy="46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39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1818003-58D4-0449-A80E-80627E49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65BBA24-99C2-044B-A0E7-12726B47A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90</a:t>
            </a:fld>
            <a:endParaRPr lang="en-US" altLang="en-US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A780C822-811A-A841-A954-D1203D90C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44108"/>
              </p:ext>
            </p:extLst>
          </p:nvPr>
        </p:nvGraphicFramePr>
        <p:xfrm>
          <a:off x="77401" y="836712"/>
          <a:ext cx="8928992" cy="5525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8752">
                  <a:extLst>
                    <a:ext uri="{9D8B030D-6E8A-4147-A177-3AD203B41FA5}">
                      <a16:colId xmlns:a16="http://schemas.microsoft.com/office/drawing/2014/main" val="2932086584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246215197"/>
                    </a:ext>
                  </a:extLst>
                </a:gridCol>
              </a:tblGrid>
              <a:tr h="6419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chemeClr val="bg2"/>
                          </a:solidFill>
                          <a:effectLst/>
                        </a:rPr>
                        <a:t>Visuele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/>
                          </a:solidFill>
                          <a:effectLst/>
                        </a:rPr>
                        <a:t>klachten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/>
                          </a:solidFill>
                          <a:effectLst/>
                        </a:rPr>
                        <a:t>cliënten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</a:rPr>
                        <a:t> Visio met NAH</a:t>
                      </a:r>
                      <a:endParaRPr lang="nl-NL" sz="16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N = 660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7155525"/>
                  </a:ext>
                </a:extLst>
              </a:tr>
              <a:tr h="510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Problems with reading,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 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10.9/69.8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1566439"/>
                  </a:ext>
                </a:extLst>
              </a:tr>
              <a:tr h="641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Missing words or parts of sentences/finding the beginning of the line/ staying on one line/other,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32.7/25.8/29.4/59.7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8128399"/>
                  </a:ext>
                </a:extLst>
              </a:tr>
              <a:tr h="6419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bg2"/>
                          </a:solidFill>
                          <a:effectLst/>
                        </a:rPr>
                        <a:t>Problems with visibility of letters against background, sometimes/often %</a:t>
                      </a:r>
                      <a:endParaRPr lang="nl-NL" sz="1600" b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15.8/23.8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561852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bg2"/>
                          </a:solidFill>
                          <a:effectLst/>
                        </a:rPr>
                        <a:t>Blinded by light, sometimes/often %</a:t>
                      </a:r>
                      <a:endParaRPr lang="nl-NL" sz="1600" b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12.9/37.3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2974740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Dark haze,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6.8/14.8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3156788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Need for more light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, 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13.8/29.7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7404274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Adaptation to lighting changes,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Yes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40.5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0835611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Light adaptation,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7.3/22.7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614641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Dark adaptation,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8.9/19.2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4646715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Color perception,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6.5/10.0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6934491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Visual hallucinations/illusions,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22.6/9.2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743269"/>
                  </a:ext>
                </a:extLst>
              </a:tr>
              <a:tr h="2421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Reality check, 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6.7/66.7</a:t>
                      </a:r>
                      <a:endParaRPr lang="nl-NL" sz="1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941909"/>
                  </a:ext>
                </a:extLst>
              </a:tr>
              <a:tr h="310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bg2"/>
                          </a:solidFill>
                          <a:effectLst/>
                        </a:rPr>
                        <a:t>Frightening,  </a:t>
                      </a:r>
                      <a:r>
                        <a:rPr lang="en-US" sz="1800" b="0" i="1" dirty="0">
                          <a:solidFill>
                            <a:schemeClr val="bg2"/>
                          </a:solidFill>
                          <a:effectLst/>
                        </a:rPr>
                        <a:t>sometimes/often %</a:t>
                      </a:r>
                      <a:endParaRPr lang="nl-NL" sz="1600" b="0" i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12.4/3.3</a:t>
                      </a:r>
                      <a:endParaRPr lang="nl-N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811187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9168CE55-3F0D-F549-B493-1A4E789C4053}"/>
              </a:ext>
            </a:extLst>
          </p:cNvPr>
          <p:cNvSpPr txBox="1"/>
          <p:nvPr/>
        </p:nvSpPr>
        <p:spPr>
          <a:xfrm>
            <a:off x="0" y="6362553"/>
            <a:ext cx="8712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Voorlopige resultaten promotieonderzoek S.M. de Vries (</a:t>
            </a:r>
            <a:r>
              <a:rPr lang="en-US" sz="1400" dirty="0">
                <a:solidFill>
                  <a:schemeClr val="bg2"/>
                </a:solidFill>
              </a:rPr>
              <a:t>Specific and nonspecific visual complaints in a large sample of patients with acquired brain injury)</a:t>
            </a:r>
            <a:endParaRPr lang="nl-NL" sz="1400" dirty="0">
              <a:solidFill>
                <a:schemeClr val="bg2"/>
              </a:solidFill>
            </a:endParaRPr>
          </a:p>
          <a:p>
            <a:endParaRPr lang="nl-NL" sz="1400" dirty="0">
              <a:solidFill>
                <a:schemeClr val="bg2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7E71452-C9BD-41CE-9BB4-2AD033258DB2}"/>
              </a:ext>
            </a:extLst>
          </p:cNvPr>
          <p:cNvSpPr txBox="1"/>
          <p:nvPr/>
        </p:nvSpPr>
        <p:spPr>
          <a:xfrm rot="19994413">
            <a:off x="1907704" y="3137967"/>
            <a:ext cx="4580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solidFill>
                  <a:schemeClr val="accent5"/>
                </a:solidFill>
              </a:rPr>
              <a:t>Niet kopiëren</a:t>
            </a:r>
          </a:p>
        </p:txBody>
      </p:sp>
    </p:spTree>
    <p:extLst>
      <p:ext uri="{BB962C8B-B14F-4D97-AF65-F5344CB8AC3E}">
        <p14:creationId xmlns:p14="http://schemas.microsoft.com/office/powerpoint/2010/main" val="26109738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934AD2-6E52-F94B-B73B-28DA5860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B329E1-0C88-C245-B542-85F203C598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43E441B0-3904-49FE-A2FA-615A388FA767}" type="slidenum">
              <a:rPr lang="en-US" altLang="en-US" smtClean="0"/>
              <a:pPr/>
              <a:t>91</a:t>
            </a:fld>
            <a:endParaRPr lang="en-US" alt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7E071C-8136-5947-B6C9-4EE94EF741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1484784"/>
            <a:ext cx="9144000" cy="247898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0ADB414-43F4-CE4E-A737-3CCF636BAF6C}"/>
              </a:ext>
            </a:extLst>
          </p:cNvPr>
          <p:cNvSpPr txBox="1"/>
          <p:nvPr/>
        </p:nvSpPr>
        <p:spPr>
          <a:xfrm>
            <a:off x="35496" y="6093296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err="1">
                <a:solidFill>
                  <a:schemeClr val="bg2"/>
                </a:solidFill>
              </a:rPr>
              <a:t>Hepworth</a:t>
            </a:r>
            <a:r>
              <a:rPr lang="nl-NL" sz="1200" i="1" dirty="0">
                <a:solidFill>
                  <a:schemeClr val="bg2"/>
                </a:solidFill>
              </a:rPr>
              <a:t>, L. R., </a:t>
            </a:r>
            <a:r>
              <a:rPr lang="nl-NL" sz="1200" i="1" dirty="0" err="1">
                <a:solidFill>
                  <a:schemeClr val="bg2"/>
                </a:solidFill>
              </a:rPr>
              <a:t>Howard</a:t>
            </a:r>
            <a:r>
              <a:rPr lang="nl-NL" sz="1200" i="1" dirty="0">
                <a:solidFill>
                  <a:schemeClr val="bg2"/>
                </a:solidFill>
              </a:rPr>
              <a:t>, C., Hanna, K. L., </a:t>
            </a:r>
            <a:r>
              <a:rPr lang="nl-NL" sz="1200" i="1" dirty="0" err="1">
                <a:solidFill>
                  <a:schemeClr val="bg2"/>
                </a:solidFill>
              </a:rPr>
              <a:t>Currie</a:t>
            </a:r>
            <a:r>
              <a:rPr lang="nl-NL" sz="1200" i="1" dirty="0">
                <a:solidFill>
                  <a:schemeClr val="bg2"/>
                </a:solidFill>
              </a:rPr>
              <a:t>, J., &amp; </a:t>
            </a:r>
            <a:r>
              <a:rPr lang="nl-NL" sz="1200" i="1" dirty="0" err="1">
                <a:solidFill>
                  <a:schemeClr val="bg2"/>
                </a:solidFill>
              </a:rPr>
              <a:t>Rowe</a:t>
            </a:r>
            <a:r>
              <a:rPr lang="nl-NL" sz="1200" i="1" dirty="0">
                <a:solidFill>
                  <a:schemeClr val="bg2"/>
                </a:solidFill>
              </a:rPr>
              <a:t>, F. J. (2021). "Eye" </a:t>
            </a:r>
            <a:r>
              <a:rPr lang="nl-NL" sz="1200" i="1" dirty="0" err="1">
                <a:solidFill>
                  <a:schemeClr val="bg2"/>
                </a:solidFill>
              </a:rPr>
              <a:t>Don't</a:t>
            </a:r>
            <a:r>
              <a:rPr lang="nl-NL" sz="1200" i="1" dirty="0">
                <a:solidFill>
                  <a:schemeClr val="bg2"/>
                </a:solidFill>
              </a:rPr>
              <a:t> See: An Analysis of Visual </a:t>
            </a:r>
            <a:r>
              <a:rPr lang="nl-NL" sz="1200" i="1" dirty="0" err="1">
                <a:solidFill>
                  <a:schemeClr val="bg2"/>
                </a:solidFill>
              </a:rPr>
              <a:t>Symptom</a:t>
            </a:r>
            <a:r>
              <a:rPr lang="nl-NL" sz="1200" i="1" dirty="0">
                <a:solidFill>
                  <a:schemeClr val="bg2"/>
                </a:solidFill>
              </a:rPr>
              <a:t> Reporting </a:t>
            </a:r>
            <a:r>
              <a:rPr lang="nl-NL" sz="1200" i="1" dirty="0" err="1">
                <a:solidFill>
                  <a:schemeClr val="bg2"/>
                </a:solidFill>
              </a:rPr>
              <a:t>by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Stroke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Survivors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from</a:t>
            </a:r>
            <a:r>
              <a:rPr lang="nl-NL" sz="1200" i="1" dirty="0">
                <a:solidFill>
                  <a:schemeClr val="bg2"/>
                </a:solidFill>
              </a:rPr>
              <a:t> a Large </a:t>
            </a:r>
            <a:r>
              <a:rPr lang="nl-NL" sz="1200" i="1" dirty="0" err="1">
                <a:solidFill>
                  <a:schemeClr val="bg2"/>
                </a:solidFill>
              </a:rPr>
              <a:t>Epidemiology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Study</a:t>
            </a:r>
            <a:r>
              <a:rPr lang="nl-NL" sz="1200" i="1" dirty="0">
                <a:solidFill>
                  <a:schemeClr val="bg2"/>
                </a:solidFill>
              </a:rPr>
              <a:t>.. Journal of </a:t>
            </a:r>
            <a:r>
              <a:rPr lang="nl-NL" sz="1200" i="1" dirty="0" err="1">
                <a:solidFill>
                  <a:schemeClr val="bg2"/>
                </a:solidFill>
              </a:rPr>
              <a:t>stroke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and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cerebrovascular</a:t>
            </a:r>
            <a:r>
              <a:rPr lang="nl-NL" sz="1200" i="1" dirty="0">
                <a:solidFill>
                  <a:schemeClr val="bg2"/>
                </a:solidFill>
              </a:rPr>
              <a:t> </a:t>
            </a:r>
            <a:r>
              <a:rPr lang="nl-NL" sz="1200" i="1" dirty="0" err="1">
                <a:solidFill>
                  <a:schemeClr val="bg2"/>
                </a:solidFill>
              </a:rPr>
              <a:t>diseases</a:t>
            </a:r>
            <a:r>
              <a:rPr lang="nl-NL" sz="1200" i="1" dirty="0">
                <a:solidFill>
                  <a:schemeClr val="bg2"/>
                </a:solidFill>
              </a:rPr>
              <a:t> : </a:t>
            </a:r>
            <a:r>
              <a:rPr lang="nl-NL" sz="1200" i="1" dirty="0" err="1">
                <a:solidFill>
                  <a:schemeClr val="bg2"/>
                </a:solidFill>
              </a:rPr>
              <a:t>the</a:t>
            </a:r>
            <a:r>
              <a:rPr lang="nl-NL" sz="1200" i="1" dirty="0">
                <a:solidFill>
                  <a:schemeClr val="bg2"/>
                </a:solidFill>
              </a:rPr>
              <a:t> official </a:t>
            </a:r>
            <a:r>
              <a:rPr lang="nl-NL" sz="1200" i="1" dirty="0" err="1">
                <a:solidFill>
                  <a:schemeClr val="bg2"/>
                </a:solidFill>
              </a:rPr>
              <a:t>journal</a:t>
            </a:r>
            <a:r>
              <a:rPr lang="nl-NL" sz="1200" i="1" dirty="0">
                <a:solidFill>
                  <a:schemeClr val="bg2"/>
                </a:solidFill>
              </a:rPr>
              <a:t> of National </a:t>
            </a:r>
            <a:r>
              <a:rPr lang="nl-NL" sz="1200" i="1" dirty="0" err="1">
                <a:solidFill>
                  <a:schemeClr val="bg2"/>
                </a:solidFill>
              </a:rPr>
              <a:t>Stroke</a:t>
            </a:r>
            <a:r>
              <a:rPr lang="nl-NL" sz="1200" i="1" dirty="0">
                <a:solidFill>
                  <a:schemeClr val="bg2"/>
                </a:solidFill>
              </a:rPr>
              <a:t> Association, 30(6), 105759. doi:10.1016/j.jstrokecerebrovasdis.2021.105759</a:t>
            </a:r>
            <a:endParaRPr lang="nl-NL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721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102FCD-C088-FD4B-979A-6DED9918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82A3498-60FE-7B43-B34C-FC591458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92</a:t>
            </a:fld>
            <a:endParaRPr lang="en-US" altLang="en-US"/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74467"/>
              </p:ext>
            </p:extLst>
          </p:nvPr>
        </p:nvGraphicFramePr>
        <p:xfrm>
          <a:off x="323528" y="1484784"/>
          <a:ext cx="828092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3418E8C0-A7E9-B546-9A83-1705B78CA2D9}"/>
              </a:ext>
            </a:extLst>
          </p:cNvPr>
          <p:cNvSpPr txBox="1"/>
          <p:nvPr/>
        </p:nvSpPr>
        <p:spPr>
          <a:xfrm>
            <a:off x="3419872" y="187470"/>
            <a:ext cx="475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Mensen met MS (N=493) en een gezonde controlegroep (N=661)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ADFFD34-0335-C049-9934-4F2DDA7DEC99}"/>
              </a:ext>
            </a:extLst>
          </p:cNvPr>
          <p:cNvSpPr txBox="1"/>
          <p:nvPr/>
        </p:nvSpPr>
        <p:spPr>
          <a:xfrm>
            <a:off x="1475656" y="6312545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Voorlopige resultaten promotieonderzoek Fleur van der </a:t>
            </a:r>
            <a:r>
              <a:rPr lang="nl-NL" sz="2000" dirty="0" err="1">
                <a:solidFill>
                  <a:schemeClr val="bg2"/>
                </a:solidFill>
              </a:rPr>
              <a:t>Feen</a:t>
            </a:r>
            <a:endParaRPr lang="nl-NL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47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4667CF-FBD0-6E47-9438-DBB621E5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43E95E7-E201-8D4B-9D8A-225456606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93</a:t>
            </a:fld>
            <a:endParaRPr lang="en-US" altLang="en-US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051029"/>
              </p:ext>
            </p:extLst>
          </p:nvPr>
        </p:nvGraphicFramePr>
        <p:xfrm>
          <a:off x="395535" y="1484784"/>
          <a:ext cx="809917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E86FED76-19E3-2D44-A579-25524C480F2A}"/>
              </a:ext>
            </a:extLst>
          </p:cNvPr>
          <p:cNvSpPr txBox="1"/>
          <p:nvPr/>
        </p:nvSpPr>
        <p:spPr>
          <a:xfrm>
            <a:off x="3419872" y="187470"/>
            <a:ext cx="475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Mensen met MS (N=493) en een gezonde controlegroep (N=661)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867A37D-A609-D147-89FE-8ABE366654BB}"/>
              </a:ext>
            </a:extLst>
          </p:cNvPr>
          <p:cNvSpPr txBox="1"/>
          <p:nvPr/>
        </p:nvSpPr>
        <p:spPr>
          <a:xfrm>
            <a:off x="1475656" y="6312545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Voorlopige resultaten promotieonderzoek Fleur van der </a:t>
            </a:r>
            <a:r>
              <a:rPr lang="nl-NL" sz="2000" dirty="0" err="1">
                <a:solidFill>
                  <a:schemeClr val="bg2"/>
                </a:solidFill>
              </a:rPr>
              <a:t>Feen</a:t>
            </a:r>
            <a:endParaRPr lang="nl-NL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856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102FCD-C088-FD4B-979A-6DED9918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82A3498-60FE-7B43-B34C-FC591458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94</a:t>
            </a:fld>
            <a:endParaRPr lang="en-US" altLang="en-US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135825"/>
              </p:ext>
            </p:extLst>
          </p:nvPr>
        </p:nvGraphicFramePr>
        <p:xfrm>
          <a:off x="395537" y="1556792"/>
          <a:ext cx="80991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F5A9B3B5-8C01-F442-9898-A5F2CBFD98AE}"/>
              </a:ext>
            </a:extLst>
          </p:cNvPr>
          <p:cNvSpPr txBox="1"/>
          <p:nvPr/>
        </p:nvSpPr>
        <p:spPr>
          <a:xfrm>
            <a:off x="3419872" y="187470"/>
            <a:ext cx="475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Mensen met MS (N=493) en een gezonde controlegroep (N=661)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7BAB74C-3743-B04F-A0AE-3155F5C841BC}"/>
              </a:ext>
            </a:extLst>
          </p:cNvPr>
          <p:cNvSpPr txBox="1"/>
          <p:nvPr/>
        </p:nvSpPr>
        <p:spPr>
          <a:xfrm>
            <a:off x="1475656" y="6312545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Voorlopige resultaten promotieonderzoek Fleur van der </a:t>
            </a:r>
            <a:r>
              <a:rPr lang="nl-NL" sz="2000" dirty="0" err="1">
                <a:solidFill>
                  <a:schemeClr val="bg2"/>
                </a:solidFill>
              </a:rPr>
              <a:t>Feen</a:t>
            </a:r>
            <a:endParaRPr lang="nl-NL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828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4667CF-FBD0-6E47-9438-DBB621E5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43E95E7-E201-8D4B-9D8A-225456606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95</a:t>
            </a:fld>
            <a:endParaRPr lang="en-US" altLang="en-US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3767278"/>
              </p:ext>
            </p:extLst>
          </p:nvPr>
        </p:nvGraphicFramePr>
        <p:xfrm>
          <a:off x="467544" y="1271588"/>
          <a:ext cx="8352928" cy="489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42640FAC-1C2F-7444-857A-3C0E18E6A9A6}"/>
              </a:ext>
            </a:extLst>
          </p:cNvPr>
          <p:cNvSpPr txBox="1"/>
          <p:nvPr/>
        </p:nvSpPr>
        <p:spPr>
          <a:xfrm>
            <a:off x="3419872" y="18747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Mensen met ziekte van Parkinson (N=617) en een gezonde controlegroep (N=1054)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2A3EBC6-2123-CA49-9B05-C5E6E09BCEBD}"/>
              </a:ext>
            </a:extLst>
          </p:cNvPr>
          <p:cNvSpPr txBox="1"/>
          <p:nvPr/>
        </p:nvSpPr>
        <p:spPr>
          <a:xfrm>
            <a:off x="1475656" y="6312545"/>
            <a:ext cx="679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Voorlopige resultaten promotieonderzoek Iris van der Lijn</a:t>
            </a:r>
          </a:p>
        </p:txBody>
      </p:sp>
    </p:spTree>
    <p:extLst>
      <p:ext uri="{BB962C8B-B14F-4D97-AF65-F5344CB8AC3E}">
        <p14:creationId xmlns:p14="http://schemas.microsoft.com/office/powerpoint/2010/main" val="18270561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102FCD-C088-FD4B-979A-6DED9918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82A3498-60FE-7B43-B34C-FC591458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96</a:t>
            </a:fld>
            <a:endParaRPr lang="en-US" altLang="en-US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859015"/>
              </p:ext>
            </p:extLst>
          </p:nvPr>
        </p:nvGraphicFramePr>
        <p:xfrm>
          <a:off x="179512" y="1271588"/>
          <a:ext cx="8496944" cy="489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B5C3FC91-0ED6-E14E-A107-6232A40FF040}"/>
              </a:ext>
            </a:extLst>
          </p:cNvPr>
          <p:cNvSpPr txBox="1"/>
          <p:nvPr/>
        </p:nvSpPr>
        <p:spPr>
          <a:xfrm>
            <a:off x="3419872" y="18747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Mensen met ziekte van Parkinson (N=617) en een gezonde controlegroep (N=1054)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D956CCC-DCEC-9C4D-9DE6-8129C5DEEFBE}"/>
              </a:ext>
            </a:extLst>
          </p:cNvPr>
          <p:cNvSpPr txBox="1"/>
          <p:nvPr/>
        </p:nvSpPr>
        <p:spPr>
          <a:xfrm>
            <a:off x="1475656" y="6312545"/>
            <a:ext cx="679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Voorlopige resultaten promotieonderzoek Iris van der Lijn</a:t>
            </a:r>
          </a:p>
        </p:txBody>
      </p:sp>
    </p:spTree>
    <p:extLst>
      <p:ext uri="{BB962C8B-B14F-4D97-AF65-F5344CB8AC3E}">
        <p14:creationId xmlns:p14="http://schemas.microsoft.com/office/powerpoint/2010/main" val="3761263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102FCD-C088-FD4B-979A-6DED9918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mm-dd-yy</a:t>
            </a:r>
            <a:endParaRPr lang="en-US" alt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82A3498-60FE-7B43-B34C-FC591458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en-US"/>
              <a:t> | </a:t>
            </a:r>
            <a:fld id="{7EE0DA65-F849-4809-A826-A48D6E0D9BF0}" type="slidenum">
              <a:rPr lang="en-US" altLang="en-US" smtClean="0"/>
              <a:pPr/>
              <a:t>97</a:t>
            </a:fld>
            <a:endParaRPr lang="en-US" altLang="en-US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7568"/>
              </p:ext>
            </p:extLst>
          </p:nvPr>
        </p:nvGraphicFramePr>
        <p:xfrm>
          <a:off x="323528" y="1271588"/>
          <a:ext cx="8496944" cy="5109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883D3DE4-23BA-7E4D-8510-BAF2EEE47139}"/>
              </a:ext>
            </a:extLst>
          </p:cNvPr>
          <p:cNvSpPr txBox="1"/>
          <p:nvPr/>
        </p:nvSpPr>
        <p:spPr>
          <a:xfrm>
            <a:off x="3419872" y="18747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chemeClr val="bg2"/>
                </a:solidFill>
              </a:rPr>
              <a:t>Mensen met ziekte van Parkinson (N=617) en een gezonde controlegroep (N=1054)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0009006-2A33-6C42-B0E5-912126579E03}"/>
              </a:ext>
            </a:extLst>
          </p:cNvPr>
          <p:cNvSpPr txBox="1"/>
          <p:nvPr/>
        </p:nvSpPr>
        <p:spPr>
          <a:xfrm>
            <a:off x="1475656" y="6312545"/>
            <a:ext cx="679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Voorlopige resultaten promotieonderzoek Iris van der Lijn</a:t>
            </a:r>
          </a:p>
        </p:txBody>
      </p:sp>
    </p:spTree>
    <p:extLst>
      <p:ext uri="{BB962C8B-B14F-4D97-AF65-F5344CB8AC3E}">
        <p14:creationId xmlns:p14="http://schemas.microsoft.com/office/powerpoint/2010/main" val="12830135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</a:pPr>
            <a:r>
              <a:rPr lang="nl-NL" sz="2800" b="1" dirty="0">
                <a:solidFill>
                  <a:schemeClr val="bg2"/>
                </a:solidFill>
                <a:latin typeface="Arial Black" panose="020B0A04020102020204" pitchFamily="34" charset="0"/>
              </a:rPr>
              <a:t>Visuele (perceptie)stoornissen na NAH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05038"/>
            <a:ext cx="7934325" cy="388778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se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agnosie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neglect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per se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volledig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aanwezig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volledig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afwezig</a:t>
            </a:r>
            <a:endParaRPr lang="en-GB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Aandacht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nonspecifieke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klachten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overprikkeling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visuele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sneeuw</a:t>
            </a:r>
            <a:endParaRPr lang="en-GB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Aandacht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cognitieve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domeinen</a:t>
            </a:r>
            <a:endParaRPr lang="en-GB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het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doel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diagnostiek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aanknopingspunten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revalidatie</a:t>
            </a: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endParaRPr lang="nl-NL" altLang="en-US" sz="1750" dirty="0">
              <a:solidFill>
                <a:schemeClr val="bg2"/>
              </a:solidFill>
            </a:endParaRPr>
          </a:p>
          <a:p>
            <a:pPr lvl="1"/>
            <a:endParaRPr lang="nl-NL" altLang="en-US" sz="175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251520" y="942975"/>
            <a:ext cx="7934325" cy="6572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sz="2800" b="1" dirty="0">
                <a:solidFill>
                  <a:schemeClr val="bg2"/>
                </a:solidFill>
                <a:latin typeface="Verdana " charset="0"/>
              </a:rPr>
              <a:t>Gevolgen van niet-aangeboren hersenletsel</a:t>
            </a:r>
            <a:br>
              <a:rPr lang="nl-NL" sz="2800" b="1" dirty="0">
                <a:solidFill>
                  <a:schemeClr val="bg2"/>
                </a:solidFill>
                <a:latin typeface="Verdana " charset="0"/>
              </a:rPr>
            </a:br>
            <a:endParaRPr lang="nl-NL" sz="2800" b="1" dirty="0">
              <a:solidFill>
                <a:schemeClr val="bg2"/>
              </a:solidFill>
            </a:endParaRPr>
          </a:p>
        </p:txBody>
      </p:sp>
      <p:sp>
        <p:nvSpPr>
          <p:cNvPr id="9220" name="Slide Number Placeholder 4"/>
          <p:cNvSpPr txBox="1">
            <a:spLocks noGrp="1"/>
          </p:cNvSpPr>
          <p:nvPr/>
        </p:nvSpPr>
        <p:spPr bwMode="auto">
          <a:xfrm>
            <a:off x="8496300" y="1009650"/>
            <a:ext cx="6477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/>
            <a:r>
              <a:rPr lang="nl-NL" sz="1000" dirty="0">
                <a:solidFill>
                  <a:schemeClr val="bg2"/>
                </a:solidFill>
                <a:latin typeface="Verdana" charset="0"/>
              </a:rPr>
              <a:t> |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B2D77799-86CA-1C40-BDB9-D329338E9AE2}" type="datetime1">
              <a:rPr lang="nl-NL">
                <a:solidFill>
                  <a:schemeClr val="bg2"/>
                </a:solidFill>
              </a:rPr>
              <a:pPr/>
              <a:t>20-5-2021</a:t>
            </a:fld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>
                <a:solidFill>
                  <a:schemeClr val="bg2"/>
                </a:solidFill>
              </a:rPr>
              <a:t> | </a:t>
            </a:r>
            <a:fld id="{39F85B96-426C-4D47-A05E-87C1AD328119}" type="slidenum">
              <a:rPr lang="nl-NL">
                <a:solidFill>
                  <a:schemeClr val="bg2"/>
                </a:solidFill>
              </a:rPr>
              <a:pPr/>
              <a:t>99</a:t>
            </a:fld>
            <a:endParaRPr lang="nl-NL">
              <a:solidFill>
                <a:schemeClr val="bg2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39750" y="2060849"/>
            <a:ext cx="8280400" cy="410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 eaLnBrk="0" hangingPunct="0">
              <a:buFont typeface="Wingdings" charset="2"/>
              <a:buChar char="§"/>
            </a:pP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Zeer divers:</a:t>
            </a:r>
          </a:p>
          <a:p>
            <a:pPr marL="742950" lvl="1" indent="-285750" eaLnBrk="0" hangingPunct="0">
              <a:buFontTx/>
              <a:buChar char="-"/>
            </a:pP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Vermoeidheid</a:t>
            </a:r>
          </a:p>
          <a:p>
            <a:pPr marL="742950" lvl="1" indent="-285750" eaLnBrk="0" hangingPunct="0">
              <a:buFontTx/>
              <a:buChar char="-"/>
            </a:pP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Trager tempo van informatieverwerking</a:t>
            </a:r>
          </a:p>
          <a:p>
            <a:pPr marL="742950" lvl="1" indent="-285750" eaLnBrk="0" hangingPunct="0">
              <a:buFontTx/>
              <a:buChar char="-"/>
            </a:pP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Cognitieve problemen (geheugen, aandacht, taal, plannen    en overzicht)</a:t>
            </a:r>
          </a:p>
          <a:p>
            <a:pPr marL="742950" lvl="1" indent="-285750" eaLnBrk="0" hangingPunct="0">
              <a:buFontTx/>
              <a:buChar char="-"/>
            </a:pP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  <a:sym typeface="Wingdings" charset="2"/>
              </a:rPr>
              <a:t>Visuele waarnemings- en perceptiestoornissen (o.a. mobiliteit, lezen, </a:t>
            </a: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herkenning van objecten en gezichten, ruimtelijke cognitiestoornissen)</a:t>
            </a:r>
          </a:p>
          <a:p>
            <a:pPr marL="342900" indent="-342900" eaLnBrk="0" hangingPunct="0">
              <a:buFont typeface="Wingdings" charset="2"/>
              <a:buChar char="§"/>
            </a:pPr>
            <a:r>
              <a:rPr lang="nl-NL" sz="20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Vergelijkbaar: non-specifieke visuele klachten, zoals wazig zien, veranderde lichtbehoefte, verminderde licht/donkeradaptatie (Zie: Gera de Haan et al., 2015)</a:t>
            </a:r>
          </a:p>
          <a:p>
            <a:pPr marL="342900" indent="-342900" eaLnBrk="0" hangingPunct="0"/>
            <a:endParaRPr lang="nl-NL" sz="1600" dirty="0">
              <a:solidFill>
                <a:schemeClr val="bg2"/>
              </a:solidFill>
              <a:latin typeface="Georgia" charset="0"/>
            </a:endParaRPr>
          </a:p>
          <a:p>
            <a:pPr marL="342900" indent="-342900">
              <a:buFont typeface="Arial" charset="0"/>
              <a:buChar char="•"/>
            </a:pPr>
            <a:endParaRPr lang="nl-NL" sz="2500" dirty="0">
              <a:solidFill>
                <a:schemeClr val="bg2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|60.9|129.5"/>
</p:tagLst>
</file>

<file path=ppt/theme/theme1.xml><?xml version="1.0" encoding="utf-8"?>
<a:theme xmlns:a="http://schemas.openxmlformats.org/drawingml/2006/main" name="RUG template basic NL">
  <a:themeElements>
    <a:clrScheme name="RUG template basic NL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basic NL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G template basic NL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82C34F100704B9A1D8A2F31DE9639" ma:contentTypeVersion="12" ma:contentTypeDescription="Een nieuw document maken." ma:contentTypeScope="" ma:versionID="def07fa2c0728b1af4300cadce9c7b7d">
  <xsd:schema xmlns:xsd="http://www.w3.org/2001/XMLSchema" xmlns:xs="http://www.w3.org/2001/XMLSchema" xmlns:p="http://schemas.microsoft.com/office/2006/metadata/properties" xmlns:ns2="7a2e3e0e-09d5-40f1-9d16-6b9c1327b3e3" xmlns:ns3="a1b7ddf0-4e91-4e4f-b163-9986de71baa4" targetNamespace="http://schemas.microsoft.com/office/2006/metadata/properties" ma:root="true" ma:fieldsID="bfcc5de173918c8b803a9580eb1ef127" ns2:_="" ns3:_="">
    <xsd:import namespace="7a2e3e0e-09d5-40f1-9d16-6b9c1327b3e3"/>
    <xsd:import namespace="a1b7ddf0-4e91-4e4f-b163-9986de71b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e3e0e-09d5-40f1-9d16-6b9c1327b3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7ddf0-4e91-4e4f-b163-9986de71b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7B09E0-7C6C-4B16-A906-58306C8BC5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5934D-BEA3-4243-B8ED-78B259529BA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0F25149-B338-4A57-B9A6-2A861D092B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2e3e0e-09d5-40f1-9d16-6b9c1327b3e3"/>
    <ds:schemaRef ds:uri="a1b7ddf0-4e91-4e4f-b163-9986de71b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3647</Words>
  <Application>Microsoft Office PowerPoint</Application>
  <PresentationFormat>Diavoorstelling (4:3)</PresentationFormat>
  <Paragraphs>871</Paragraphs>
  <Slides>132</Slides>
  <Notes>27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132</vt:i4>
      </vt:variant>
    </vt:vector>
  </HeadingPairs>
  <TitlesOfParts>
    <vt:vector size="145" baseType="lpstr">
      <vt:lpstr>Arial</vt:lpstr>
      <vt:lpstr>Arial Black</vt:lpstr>
      <vt:lpstr>Calibri</vt:lpstr>
      <vt:lpstr>Georgia</vt:lpstr>
      <vt:lpstr>Helvetica</vt:lpstr>
      <vt:lpstr>PTSansRegular</vt:lpstr>
      <vt:lpstr>Times</vt:lpstr>
      <vt:lpstr>Times New Roman</vt:lpstr>
      <vt:lpstr>Verdana</vt:lpstr>
      <vt:lpstr>Verdana </vt:lpstr>
      <vt:lpstr>Wingdings</vt:lpstr>
      <vt:lpstr>RUG template basic NL</vt:lpstr>
      <vt:lpstr>Photo Editor Photo</vt:lpstr>
      <vt:lpstr>Oog voor visuele stoornissen ten gevolge van NAH </vt:lpstr>
      <vt:lpstr>Indeling</vt:lpstr>
      <vt:lpstr>Visuele Perceptie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Aspecten van zien</vt:lpstr>
      <vt:lpstr>Aspecten van zien</vt:lpstr>
      <vt:lpstr>PowerPoint-presentatie</vt:lpstr>
      <vt:lpstr>Staafjes zijn gevoelig, maar kunnen geen kleur detecteren</vt:lpstr>
      <vt:lpstr>Kegeltjes zijn voor kleurenzien</vt:lpstr>
      <vt:lpstr>Primaire visuele hersenschors</vt:lpstr>
      <vt:lpstr>Primaire visuele hersenschors</vt:lpstr>
      <vt:lpstr>PowerPoint-presentatie</vt:lpstr>
      <vt:lpstr>PowerPoint-presentatie</vt:lpstr>
      <vt:lpstr>PowerPoint-presentatie</vt:lpstr>
      <vt:lpstr>PowerPoint-presentatie</vt:lpstr>
      <vt:lpstr>Aspecten van zien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Aspecten van zien</vt:lpstr>
      <vt:lpstr>PowerPoint-presentatie</vt:lpstr>
      <vt:lpstr>PowerPoint-presentatie</vt:lpstr>
      <vt:lpstr>Ruimtelijke Cognitie (=het verwerken van ruimtelijke informatie)  </vt:lpstr>
      <vt:lpstr>Ruimtelijke Cognitie (=het verwerken van ruimtelijke informatie)  </vt:lpstr>
      <vt:lpstr>Waar is iets ten opzichte van mijzelf?</vt:lpstr>
      <vt:lpstr>Ruimtelijke Cognitie (=het verwerken van ruimtelijke informatie)  </vt:lpstr>
      <vt:lpstr>Weten waar objecten zijn ten opzichte van elkaar</vt:lpstr>
      <vt:lpstr>PowerPoint-presentatie</vt:lpstr>
      <vt:lpstr>Ruimtelijke Cognitie</vt:lpstr>
      <vt:lpstr>Ruimtelijke Cognitie (=het verwerken van ruimtelijke informatie)  </vt:lpstr>
      <vt:lpstr>PowerPoint-presentatie</vt:lpstr>
      <vt:lpstr>PowerPoint-presentatie</vt:lpstr>
      <vt:lpstr>Aspecten van zien</vt:lpstr>
      <vt:lpstr>Wat kan ik met een voorwerp doen?  Integreren van herkenning (kennis over voorwerp) met een beweging</vt:lpstr>
      <vt:lpstr>PowerPoint-presentatie</vt:lpstr>
      <vt:lpstr>PowerPoint-presentatie</vt:lpstr>
      <vt:lpstr>Korte PAUZE</vt:lpstr>
      <vt:lpstr>Gevolgen van hersenschade voor Visuele Perceptie – stoornissen en klachten bij verschillende patiëntgroepen </vt:lpstr>
      <vt:lpstr>PowerPoint-presentatie</vt:lpstr>
      <vt:lpstr>Stoornissen in het zien</vt:lpstr>
      <vt:lpstr>PowerPoint-presentatie</vt:lpstr>
      <vt:lpstr>Corticale gezichtsveldstoornissen</vt:lpstr>
      <vt:lpstr>PowerPoint-presentatie</vt:lpstr>
      <vt:lpstr>PowerPoint-presentatie</vt:lpstr>
      <vt:lpstr>PowerPoint-presentatie</vt:lpstr>
      <vt:lpstr>PowerPoint-presentatie</vt:lpstr>
      <vt:lpstr>Lezen met intact gezichtsveld</vt:lpstr>
      <vt:lpstr>Lezen met hemianopsie</vt:lpstr>
      <vt:lpstr>Lezen met hemianopsie</vt:lpstr>
      <vt:lpstr>Aspecten van zien</vt:lpstr>
      <vt:lpstr>PowerPoint-presentatie</vt:lpstr>
      <vt:lpstr>PowerPoint-presentatie</vt:lpstr>
      <vt:lpstr>Prosopagnosie</vt:lpstr>
      <vt:lpstr>Prosopagnosie</vt:lpstr>
      <vt:lpstr>PowerPoint-presentatie</vt:lpstr>
      <vt:lpstr>PowerPoint-presentatie</vt:lpstr>
      <vt:lpstr>PowerPoint-presentatie</vt:lpstr>
      <vt:lpstr>Aspecten van zien</vt:lpstr>
      <vt:lpstr>Beschadiging in beide hersenhelften: syndroom van Balint</vt:lpstr>
      <vt:lpstr>Dorsale simultaanagnosie</vt:lpstr>
      <vt:lpstr>PowerPoint-presentatie</vt:lpstr>
      <vt:lpstr>PowerPoint-presentatie</vt:lpstr>
      <vt:lpstr>PowerPoint-presentatie</vt:lpstr>
      <vt:lpstr>PowerPoint-presentatie</vt:lpstr>
      <vt:lpstr>Optische ataxie</vt:lpstr>
      <vt:lpstr>Oculomotorische apraxie</vt:lpstr>
      <vt:lpstr>PowerPoint-presentatie</vt:lpstr>
      <vt:lpstr>PowerPoint-presentatie</vt:lpstr>
      <vt:lpstr>Top-down versus Bottom-up  verplaatsen van de visuele aandacht</vt:lpstr>
      <vt:lpstr>PowerPoint-presentatie</vt:lpstr>
      <vt:lpstr>Waar klagen mensen over?</vt:lpstr>
      <vt:lpstr>PowerPoint-presentatie</vt:lpstr>
      <vt:lpstr>PowerPoint-presentatie</vt:lpstr>
      <vt:lpstr>Stoornissen in het zien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Visuele (perceptie)stoornissen na NAH</vt:lpstr>
      <vt:lpstr>Gevolgen van niet-aangeboren hersenletsel </vt:lpstr>
      <vt:lpstr>Visuele stoornissen na NAH zijn ‘stoornissen in de reconstructie van de distale stimulus’</vt:lpstr>
      <vt:lpstr>Korte PAUZE</vt:lpstr>
      <vt:lpstr>Screening, Diagnostiek en Interventies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test batterij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Taylor Complex Figure1</vt:lpstr>
      <vt:lpstr>PowerPoint-presentatie</vt:lpstr>
      <vt:lpstr>PowerPoint-presentatie</vt:lpstr>
      <vt:lpstr>PowerPoint-presentatie</vt:lpstr>
      <vt:lpstr>PowerPoint-presentatie</vt:lpstr>
      <vt:lpstr>Interventies:</vt:lpstr>
      <vt:lpstr>Revalidatie volgens de ‘klassieke’ benadering </vt:lpstr>
      <vt:lpstr>PowerPoint-presentatie</vt:lpstr>
      <vt:lpstr>Interventies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voor uw aandacht</vt:lpstr>
    </vt:vector>
  </TitlesOfParts>
  <Company>G2K designers / Orange Pepper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RUG - Template basic ENG</dc:title>
  <dc:subject>Visuele Stoornissen na NAH</dc:subject>
  <dc:creator>Joost Heutink</dc:creator>
  <cp:keywords>Webinar</cp:keywords>
  <cp:lastModifiedBy>Anne-Co Lanser</cp:lastModifiedBy>
  <cp:revision>793</cp:revision>
  <cp:lastPrinted>2014-05-15T06:59:56Z</cp:lastPrinted>
  <dcterms:created xsi:type="dcterms:W3CDTF">2007-09-18T12:32:48Z</dcterms:created>
  <dcterms:modified xsi:type="dcterms:W3CDTF">2021-05-20T08:58:21Z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co">
    <vt:lpwstr>JA</vt:lpwstr>
  </property>
  <property fmtid="{D5CDD505-2E9C-101B-9397-08002B2CF9AE}" pid="3" name="ContentTypeId">
    <vt:lpwstr>0x01010098782C34F100704B9A1D8A2F31DE9639</vt:lpwstr>
  </property>
</Properties>
</file>