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64" r:id="rId2"/>
    <p:sldId id="556" r:id="rId3"/>
    <p:sldId id="595" r:id="rId4"/>
    <p:sldId id="565" r:id="rId5"/>
    <p:sldId id="566" r:id="rId6"/>
    <p:sldId id="567" r:id="rId7"/>
    <p:sldId id="580" r:id="rId8"/>
    <p:sldId id="568" r:id="rId9"/>
    <p:sldId id="597" r:id="rId10"/>
    <p:sldId id="569" r:id="rId11"/>
    <p:sldId id="571" r:id="rId12"/>
    <p:sldId id="581" r:id="rId13"/>
    <p:sldId id="582" r:id="rId14"/>
    <p:sldId id="591" r:id="rId15"/>
    <p:sldId id="598" r:id="rId16"/>
    <p:sldId id="399" r:id="rId17"/>
    <p:sldId id="585" r:id="rId18"/>
    <p:sldId id="592" r:id="rId19"/>
    <p:sldId id="502" r:id="rId20"/>
    <p:sldId id="503" r:id="rId21"/>
    <p:sldId id="532" r:id="rId22"/>
    <p:sldId id="599" r:id="rId23"/>
    <p:sldId id="574" r:id="rId24"/>
    <p:sldId id="586" r:id="rId25"/>
    <p:sldId id="559" r:id="rId26"/>
    <p:sldId id="584" r:id="rId27"/>
    <p:sldId id="561" r:id="rId28"/>
    <p:sldId id="562" r:id="rId29"/>
    <p:sldId id="588" r:id="rId30"/>
    <p:sldId id="596" r:id="rId31"/>
  </p:sldIdLst>
  <p:sldSz cx="6858000" cy="5143500"/>
  <p:notesSz cx="6797675" cy="9928225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0768"/>
    <a:srgbClr val="EAEAE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217" autoAdjust="0"/>
  </p:normalViewPr>
  <p:slideViewPr>
    <p:cSldViewPr snapToObjects="1">
      <p:cViewPr varScale="1">
        <p:scale>
          <a:sx n="43" d="100"/>
          <a:sy n="43" d="100"/>
        </p:scale>
        <p:origin x="1448" y="32"/>
      </p:cViewPr>
      <p:guideLst>
        <p:guide orient="horz" pos="2160"/>
        <p:guide pos="216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ISI</a:t>
            </a:r>
          </a:p>
        </c:rich>
      </c:tx>
      <c:layout>
        <c:manualLayout>
          <c:xMode val="edge"/>
          <c:yMode val="edge"/>
          <c:x val="0.60511808042556114"/>
          <c:y val="3.3498263926095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1248587706991648"/>
          <c:y val="0.18438717135186267"/>
          <c:w val="0.56439543609062082"/>
          <c:h val="0.39263493189730408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eCBT-I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Blad1!$A$2:$A$4</c:f>
              <c:strCache>
                <c:ptCount val="3"/>
                <c:pt idx="0">
                  <c:v>Baseline</c:v>
                </c:pt>
                <c:pt idx="1">
                  <c:v>Posttreatment</c:v>
                </c:pt>
                <c:pt idx="2">
                  <c:v>Follow up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17.329999999999998</c:v>
                </c:pt>
                <c:pt idx="1">
                  <c:v>11.29</c:v>
                </c:pt>
                <c:pt idx="2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33-4BA9-B535-68CD8A1B6BD6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TAU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Blad1!$A$2:$A$4</c:f>
              <c:strCache>
                <c:ptCount val="3"/>
                <c:pt idx="0">
                  <c:v>Baseline</c:v>
                </c:pt>
                <c:pt idx="1">
                  <c:v>Posttreatment</c:v>
                </c:pt>
                <c:pt idx="2">
                  <c:v>Follow up</c:v>
                </c:pt>
              </c:strCache>
            </c:strRef>
          </c:cat>
          <c:val>
            <c:numRef>
              <c:f>Blad1!$C$2:$C$4</c:f>
              <c:numCache>
                <c:formatCode>General</c:formatCode>
                <c:ptCount val="3"/>
                <c:pt idx="0">
                  <c:v>17.84</c:v>
                </c:pt>
                <c:pt idx="1">
                  <c:v>15.76</c:v>
                </c:pt>
                <c:pt idx="2">
                  <c:v>13.23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733-4BA9-B535-68CD8A1B6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2196448"/>
        <c:axId val="189563040"/>
      </c:lineChart>
      <c:catAx>
        <c:axId val="29219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9563040"/>
        <c:crosses val="autoZero"/>
        <c:auto val="1"/>
        <c:lblAlgn val="ctr"/>
        <c:lblOffset val="100"/>
        <c:noMultiLvlLbl val="0"/>
      </c:catAx>
      <c:valAx>
        <c:axId val="18956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9219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ED1276-B1AD-4179-ADBE-BB57052D0041}" type="datetime1">
              <a:rPr lang="nl-NL"/>
              <a:pPr/>
              <a:t>15-3-2023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5E32B2-745A-4026-9995-3C3317531BA6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993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B7196-54DE-48A1-B17C-5F49F5153BE0}" type="datetimeFigureOut">
              <a:rPr lang="nl-NL" smtClean="0"/>
              <a:t>15-3-2023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F9886-AFB7-495E-BFCD-28FF4BE5B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077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sz="1800" baseline="0" dirty="0">
              <a:effectLst/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5929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969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837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2123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827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640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186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704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947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324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00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843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237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407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675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000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283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16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255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368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159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384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134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487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12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784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188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55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CD249-579E-456F-80F7-B6B15D238A6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121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F9886-AFB7-495E-BFCD-28FF4BE5B82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58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9100" y="652900"/>
            <a:ext cx="5829300" cy="110251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29100" y="1966379"/>
            <a:ext cx="58293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6244830" y="4555332"/>
            <a:ext cx="407194" cy="273844"/>
          </a:xfrm>
        </p:spPr>
        <p:txBody>
          <a:bodyPr/>
          <a:lstStyle>
            <a:lvl1pPr>
              <a:defRPr/>
            </a:lvl1pPr>
          </a:lstStyle>
          <a:p>
            <a:fld id="{6BFD5189-8D9F-40AA-B883-15C2BCDEC5D0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8424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28651" y="1600201"/>
            <a:ext cx="5794772" cy="26860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633AE0-97FB-4051-B4DB-8252A538A7AC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96795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D5391C-A276-4244-9C55-E0A422250F92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8193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/>
          <a:lstStyle/>
          <a:p>
            <a:fld id="{88E4E68C-3C21-4BDE-A1E6-875D56ADA656}" type="datetimeFigureOut">
              <a:rPr lang="nl-NL" smtClean="0"/>
              <a:t>15-3-2023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906A9-BF11-43EF-A665-AE0F4C98A3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80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28651" y="391717"/>
            <a:ext cx="579477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28651" y="1540670"/>
            <a:ext cx="5794772" cy="269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244830" y="4555332"/>
            <a:ext cx="415528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4B0768"/>
                </a:solidFill>
                <a:cs typeface="Arial" charset="0"/>
              </a:defRPr>
            </a:lvl1pPr>
          </a:lstStyle>
          <a:p>
            <a:fld id="{3CF2B9D2-D3AD-4297-9853-55FAF57C1265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6" r:id="rId3"/>
    <p:sldLayoutId id="2147483739" r:id="rId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4B0768"/>
          </a:solidFill>
          <a:latin typeface="Arial"/>
          <a:ea typeface="ＭＳ Ｐゴシック" pitchFamily="-106" charset="-128"/>
          <a:cs typeface="Arial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4B0768"/>
          </a:solidFill>
          <a:latin typeface="Arial" pitchFamily="-106" charset="0"/>
          <a:ea typeface="ＭＳ Ｐゴシック" pitchFamily="-106" charset="-128"/>
          <a:cs typeface="Arial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4B0768"/>
          </a:solidFill>
          <a:latin typeface="Arial" pitchFamily="-106" charset="0"/>
          <a:ea typeface="ＭＳ Ｐゴシック" pitchFamily="-106" charset="-128"/>
          <a:cs typeface="Arial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4B0768"/>
          </a:solidFill>
          <a:latin typeface="Arial" pitchFamily="-106" charset="0"/>
          <a:ea typeface="ＭＳ Ｐゴシック" pitchFamily="-106" charset="-128"/>
          <a:cs typeface="Arial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4B0768"/>
          </a:solidFill>
          <a:latin typeface="Arial" pitchFamily="-106" charset="0"/>
          <a:ea typeface="ＭＳ Ｐゴシック" pitchFamily="-106" charset="-128"/>
          <a:cs typeface="Arial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4B0768"/>
          </a:solidFill>
          <a:latin typeface="Arial" pitchFamily="-106" charset="0"/>
          <a:ea typeface="ＭＳ Ｐゴシック" pitchFamily="-106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4B0768"/>
          </a:solidFill>
          <a:latin typeface="Arial" pitchFamily="-106" charset="0"/>
          <a:ea typeface="ＭＳ Ｐゴシック" pitchFamily="-106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4B0768"/>
          </a:solidFill>
          <a:latin typeface="Arial" pitchFamily="-106" charset="0"/>
          <a:ea typeface="ＭＳ Ｐゴシック" pitchFamily="-106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4B0768"/>
          </a:solidFill>
          <a:latin typeface="Arial" pitchFamily="-106" charset="0"/>
          <a:ea typeface="ＭＳ Ｐゴシック" pitchFamily="-106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ts val="450"/>
        </a:spcAft>
        <a:buClr>
          <a:srgbClr val="4B0768"/>
        </a:buClr>
        <a:buFont typeface="Wingdings" pitchFamily="-110" charset="2"/>
        <a:buChar char="§"/>
        <a:defRPr sz="1800" kern="12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rgbClr val="4B0768"/>
        </a:buClr>
        <a:buFont typeface="Wingdings" pitchFamily="-110" charset="2"/>
        <a:buChar char="§"/>
        <a:defRPr sz="1800" kern="12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ts val="450"/>
        </a:spcAft>
        <a:buClr>
          <a:srgbClr val="4B0768"/>
        </a:buClr>
        <a:buFont typeface="Wingdings" pitchFamily="-110" charset="2"/>
        <a:buChar char="§"/>
        <a:defRPr sz="1500" kern="12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ts val="450"/>
        </a:spcAft>
        <a:buClr>
          <a:srgbClr val="4B0768"/>
        </a:buClr>
        <a:buFont typeface="Wingdings" pitchFamily="-110" charset="2"/>
        <a:buChar char="§"/>
        <a:defRPr kern="12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ts val="450"/>
        </a:spcAft>
        <a:buClr>
          <a:srgbClr val="4B0768"/>
        </a:buClr>
        <a:buFont typeface="Wingdings" pitchFamily="-110" charset="2"/>
        <a:buChar char="§"/>
        <a:defRPr sz="1200" kern="12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15MSJqpvZAhWTe8AKHSmQBx4QjRwIBw&amp;url=http://discovermagazine.com/2015/june/8-out-like-a-light&amp;psig=AOvVaw3BGWbhOU382jciKWUed2pp&amp;ust=151835137407554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ved=2ahUKEwi0yY3YsfXhAhVPI1AKHSdfB98QjRx6BAgBEAU&amp;url=https://www.partyscene.nl/algemeen/170794/millennials-liggen-massaal-bij-psycholoog-op-bank&amp;psig=AOvVaw2VmQjXV3vxSYDVPxXoGuvs&amp;ust=155663021539622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15MSJqpvZAhWTe8AKHSmQBx4QjRwIBw&amp;url=http://discovermagazine.com/2015/june/8-out-like-a-light&amp;psig=AOvVaw3BGWbhOU382jciKWUed2pp&amp;ust=151835137407554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15MSJqpvZAhWTe8AKHSmQBx4QjRwIBw&amp;url=http://discovermagazine.com/2015/june/8-out-like-a-light&amp;psig=AOvVaw3BGWbhOU382jciKWUed2pp&amp;ust=151835137407554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nl/url?sa=i&amp;rct=j&amp;q=&amp;esrc=s&amp;source=images&amp;cd=&amp;cad=rja&amp;uact=8&amp;ved=0ahUKEwiOtqDvvJvZAhVqDMAKHdXcA70QjRwIBw&amp;url=https://www.youtube.com/watch?v%3DOMo0NK_CWZU&amp;psig=AOvVaw3qXU2CDkaOqgDy-tJBFZxq&amp;ust=1518356285769516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15MSJqpvZAhWTe8AKHSmQBx4QjRwIBw&amp;url=http://discovermagazine.com/2015/june/8-out-like-a-light&amp;psig=AOvVaw3BGWbhOU382jciKWUed2pp&amp;ust=151835137407554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0_OqMzJTZAhUhDsAKHTWcBzcQjRwIBw&amp;url=http://blog.downlinens.com/feel-better-by-switching-sleep-positions/&amp;psig=AOvVaw3y-EW0SIcpDRCOdFtc0ScG&amp;ust=151811998836178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senstichting.nl/de-hersenen/handige-tools/slaapcheck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google.nl/url?sa=i&amp;rct=j&amp;q=&amp;esrc=s&amp;source=images&amp;cd=&amp;cad=rja&amp;uact=8&amp;ved=2ahUKEwjKu87w_rzeAhUHKVAKHXLlDhQQjRx6BAgBEAU&amp;url=https://motherboard.vice.com/en_us/article/ezp5ge/what-a-night-of-sleep-deprivation-does-to-your-brain&amp;psig=AOvVaw0DPGGpo-lP0-tx1OvoLZgP&amp;ust=1541498306035397" TargetMode="External"/><Relationship Id="rId7" Type="http://schemas.openxmlformats.org/officeDocument/2006/relationships/hyperlink" Target="https://www.google.nl/url?sa=i&amp;rct=j&amp;q=&amp;esrc=s&amp;source=images&amp;cd=&amp;cad=rja&amp;uact=8&amp;ved=2ahUKEwjo257B-MLeAhUOKewKHdeuBWEQjRx6BAgBEAU&amp;url=https://www.sophiarevalidatie.nl/&amp;psig=AOvVaw1ZyesNtIPNsJ9nWpzbIJSX&amp;ust=154170275708083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15MSJqpvZAhWTe8AKHSmQBx4QjRwIBw&amp;url=http://discovermagazine.com/2015/june/8-out-like-a-light&amp;psig=AOvVaw3BGWbhOU382jciKWUed2pp&amp;ust=151835137407554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1468440-080B-4C67-9D48-D92675F72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856" y="2623201"/>
            <a:ext cx="6048672" cy="792087"/>
          </a:xfrm>
        </p:spPr>
        <p:txBody>
          <a:bodyPr/>
          <a:lstStyle/>
          <a:p>
            <a:pPr algn="l"/>
            <a:r>
              <a:rPr lang="en-US" dirty="0" err="1"/>
              <a:t>Slaapproblemen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hersenletsel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4A2D4EA-B25B-4B1D-9366-1D0AA43F2C5D}"/>
              </a:ext>
            </a:extLst>
          </p:cNvPr>
          <p:cNvSpPr txBox="1"/>
          <p:nvPr/>
        </p:nvSpPr>
        <p:spPr>
          <a:xfrm>
            <a:off x="3405205" y="4148617"/>
            <a:ext cx="300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/>
            <a:r>
              <a:rPr lang="nl-NL" dirty="0">
                <a:solidFill>
                  <a:srgbClr val="4B0768"/>
                </a:solidFill>
              </a:rPr>
              <a:t>Marthe Ford, PhD</a:t>
            </a:r>
          </a:p>
          <a:p>
            <a:pPr algn="r"/>
            <a:r>
              <a:rPr lang="nl-NL" dirty="0">
                <a:solidFill>
                  <a:srgbClr val="4B0768"/>
                </a:solidFill>
              </a:rPr>
              <a:t> klinisch neuropsycholoog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990F088-CD98-46B1-B16C-F88ED525DB18}"/>
              </a:ext>
            </a:extLst>
          </p:cNvPr>
          <p:cNvSpPr txBox="1"/>
          <p:nvPr/>
        </p:nvSpPr>
        <p:spPr>
          <a:xfrm>
            <a:off x="3137952" y="3381842"/>
            <a:ext cx="3272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B0768"/>
                </a:solidFill>
              </a:rPr>
              <a:t>Kennisnetwerk</a:t>
            </a:r>
            <a:r>
              <a:rPr lang="en-US" sz="2000" dirty="0">
                <a:solidFill>
                  <a:srgbClr val="4B0768"/>
                </a:solidFill>
              </a:rPr>
              <a:t> CVA - 2023</a:t>
            </a:r>
            <a:endParaRPr lang="nl-NL" sz="2000" dirty="0">
              <a:solidFill>
                <a:srgbClr val="4B0768"/>
              </a:solidFill>
            </a:endParaRPr>
          </a:p>
        </p:txBody>
      </p:sp>
      <p:pic>
        <p:nvPicPr>
          <p:cNvPr id="7" name="Afbeelding 6" descr="Afbeeldingsresultaat voor sleepy brain">
            <a:hlinkClick r:id="rId3"/>
            <a:extLst>
              <a:ext uri="{FF2B5EF4-FFF2-40B4-BE49-F238E27FC236}">
                <a16:creationId xmlns:a16="http://schemas.microsoft.com/office/drawing/2014/main" id="{85B1A953-0222-6B23-E4F4-A1A07B49A4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15" y="285865"/>
            <a:ext cx="3246953" cy="2154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79033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4398" y="1704390"/>
            <a:ext cx="5943892" cy="2692569"/>
          </a:xfrm>
        </p:spPr>
        <p:txBody>
          <a:bodyPr>
            <a:normAutofit/>
          </a:bodyPr>
          <a:lstStyle/>
          <a:p>
            <a:r>
              <a:rPr lang="nl-NL" sz="2000" dirty="0"/>
              <a:t>Wie vraagt standaard naar slaapproblemen?</a:t>
            </a:r>
          </a:p>
          <a:p>
            <a:r>
              <a:rPr lang="nl-NL" sz="2000" dirty="0"/>
              <a:t>Voor wie is dit onderwerp </a:t>
            </a:r>
            <a:r>
              <a:rPr lang="nl-NL" sz="2000" u="sng" dirty="0"/>
              <a:t>niet </a:t>
            </a:r>
            <a:r>
              <a:rPr lang="nl-NL" sz="2000" dirty="0"/>
              <a:t>relevant?</a:t>
            </a:r>
          </a:p>
          <a:p>
            <a:r>
              <a:rPr lang="nl-NL" sz="2000" dirty="0"/>
              <a:t>Wie denkt dat slaapproblemen vanzelf verbeteren?</a:t>
            </a:r>
          </a:p>
          <a:p>
            <a:endParaRPr lang="nl-NL" sz="2000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88" y="529027"/>
            <a:ext cx="5802736" cy="1014413"/>
          </a:xfrm>
        </p:spPr>
        <p:txBody>
          <a:bodyPr/>
          <a:lstStyle/>
          <a:p>
            <a:r>
              <a:rPr lang="nl-NL" dirty="0"/>
              <a:t>Vragen</a:t>
            </a:r>
            <a:br>
              <a:rPr lang="nl-NL" dirty="0">
                <a:latin typeface="Arial" charset="0"/>
                <a:ea typeface="ＭＳ Ｐゴシック" pitchFamily="-110" charset="-128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47F665-F96A-BB0B-AA6B-F8924C764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00" y="339502"/>
            <a:ext cx="1213745" cy="12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4398" y="1704390"/>
            <a:ext cx="5293568" cy="2687644"/>
          </a:xfrm>
        </p:spPr>
        <p:txBody>
          <a:bodyPr>
            <a:normAutofit fontScale="77500" lnSpcReduction="20000"/>
          </a:bodyPr>
          <a:lstStyle/>
          <a:p>
            <a:r>
              <a:rPr lang="nl-NL" sz="2900" dirty="0"/>
              <a:t>Slaapproblemen:</a:t>
            </a:r>
          </a:p>
          <a:p>
            <a:pPr lvl="1"/>
            <a:r>
              <a:rPr lang="nl-NL" sz="2900" dirty="0"/>
              <a:t>Nemen vanzelf af</a:t>
            </a:r>
          </a:p>
          <a:p>
            <a:pPr lvl="1"/>
            <a:r>
              <a:rPr lang="nl-NL" sz="2900" dirty="0"/>
              <a:t>Alleen behandelbaar met medicatie</a:t>
            </a:r>
          </a:p>
          <a:p>
            <a:pPr marL="257175" lvl="1" indent="0">
              <a:buNone/>
            </a:pPr>
            <a:r>
              <a:rPr lang="nl-NL" sz="1500" dirty="0"/>
              <a:t>		</a:t>
            </a:r>
            <a:r>
              <a:rPr lang="nl-NL" sz="15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l-NL" sz="1500" dirty="0" err="1">
                <a:solidFill>
                  <a:schemeClr val="bg1">
                    <a:lumMod val="50000"/>
                  </a:schemeClr>
                </a:solidFill>
              </a:rPr>
              <a:t>Ouellet</a:t>
            </a:r>
            <a:r>
              <a:rPr lang="nl-NL" sz="1500" dirty="0">
                <a:solidFill>
                  <a:schemeClr val="bg1">
                    <a:lumMod val="50000"/>
                  </a:schemeClr>
                </a:solidFill>
              </a:rPr>
              <a:t> 2007; </a:t>
            </a:r>
            <a:r>
              <a:rPr lang="nl-NL" sz="1500" dirty="0" err="1">
                <a:solidFill>
                  <a:schemeClr val="bg1">
                    <a:lumMod val="50000"/>
                  </a:schemeClr>
                </a:solidFill>
              </a:rPr>
              <a:t>Bogdanov</a:t>
            </a:r>
            <a:r>
              <a:rPr lang="nl-NL" sz="1500" dirty="0">
                <a:solidFill>
                  <a:schemeClr val="bg1">
                    <a:lumMod val="50000"/>
                  </a:schemeClr>
                </a:solidFill>
              </a:rPr>
              <a:t> 2017)</a:t>
            </a:r>
          </a:p>
          <a:p>
            <a:pPr marL="0" indent="0">
              <a:buNone/>
            </a:pPr>
            <a:endParaRPr lang="nl-NL" sz="1013" dirty="0"/>
          </a:p>
          <a:p>
            <a:pPr>
              <a:buFont typeface="Wingdings" pitchFamily="2" charset="2"/>
              <a:buChar char="à"/>
            </a:pPr>
            <a:r>
              <a:rPr lang="nl-NL" sz="2900" dirty="0"/>
              <a:t>60 % van de mensen met traumatisch hersenletsel en een insomniastoornis, wordt hiervoor niet behandeld </a:t>
            </a:r>
            <a:r>
              <a:rPr lang="nl-NL" sz="15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l-NL" sz="1500" dirty="0" err="1">
                <a:solidFill>
                  <a:schemeClr val="bg1">
                    <a:lumMod val="50000"/>
                  </a:schemeClr>
                </a:solidFill>
              </a:rPr>
              <a:t>Ouellet</a:t>
            </a:r>
            <a:r>
              <a:rPr lang="nl-NL" sz="1500" dirty="0">
                <a:solidFill>
                  <a:schemeClr val="bg1">
                    <a:lumMod val="50000"/>
                  </a:schemeClr>
                </a:solidFill>
              </a:rPr>
              <a:t>, 2007)</a:t>
            </a:r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Verkeerde verwachtingen behandelaars</a:t>
            </a:r>
            <a:br>
              <a:rPr lang="nl-NL" dirty="0">
                <a:latin typeface="Arial" charset="0"/>
                <a:ea typeface="ＭＳ Ｐゴシック" pitchFamily="-110" charset="-128"/>
              </a:rPr>
            </a:br>
            <a:endParaRPr lang="nl-NL" dirty="0"/>
          </a:p>
        </p:txBody>
      </p:sp>
      <p:pic>
        <p:nvPicPr>
          <p:cNvPr id="5" name="Afbeelding 4" descr="Afbeeldingsresultaat voor psycholoog">
            <a:hlinkClick r:id="rId3"/>
            <a:extLst>
              <a:ext uri="{FF2B5EF4-FFF2-40B4-BE49-F238E27FC236}">
                <a16:creationId xmlns:a16="http://schemas.microsoft.com/office/drawing/2014/main" id="{8A9D27A5-08F9-49D8-9F57-E198F8AFE5A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90" y="1281227"/>
            <a:ext cx="1209373" cy="846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832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4398" y="1347614"/>
            <a:ext cx="3001301" cy="1656184"/>
          </a:xfrm>
        </p:spPr>
        <p:txBody>
          <a:bodyPr>
            <a:normAutofit/>
          </a:bodyPr>
          <a:lstStyle/>
          <a:p>
            <a:r>
              <a:rPr lang="en-US" i="1" dirty="0"/>
              <a:t>‘</a:t>
            </a:r>
            <a:r>
              <a:rPr lang="en-US" i="1" dirty="0" err="1"/>
              <a:t>Gaat</a:t>
            </a:r>
            <a:r>
              <a:rPr lang="en-US" i="1" dirty="0"/>
              <a:t> </a:t>
            </a:r>
            <a:r>
              <a:rPr lang="en-US" i="1" dirty="0" err="1"/>
              <a:t>vanzelf</a:t>
            </a:r>
            <a:r>
              <a:rPr lang="en-US" i="1" dirty="0"/>
              <a:t> over’</a:t>
            </a:r>
          </a:p>
          <a:p>
            <a:r>
              <a:rPr lang="en-US" i="1" dirty="0"/>
              <a:t>‘</a:t>
            </a:r>
            <a:r>
              <a:rPr lang="en-US" i="1" dirty="0" err="1"/>
              <a:t>Niks</a:t>
            </a:r>
            <a:r>
              <a:rPr lang="en-US" i="1" dirty="0"/>
              <a:t> </a:t>
            </a:r>
            <a:r>
              <a:rPr lang="en-US" i="1" dirty="0" err="1"/>
              <a:t>aan</a:t>
            </a:r>
            <a:r>
              <a:rPr lang="en-US" i="1" dirty="0"/>
              <a:t> te </a:t>
            </a:r>
            <a:r>
              <a:rPr lang="en-US" i="1" dirty="0" err="1"/>
              <a:t>doen</a:t>
            </a:r>
            <a:r>
              <a:rPr lang="en-US" i="1" dirty="0"/>
              <a:t>, want </a:t>
            </a:r>
            <a:r>
              <a:rPr lang="en-US" i="1" dirty="0" err="1"/>
              <a:t>oorzaak</a:t>
            </a:r>
            <a:r>
              <a:rPr lang="en-US" i="1" dirty="0"/>
              <a:t> is </a:t>
            </a:r>
            <a:r>
              <a:rPr lang="en-US" i="1" dirty="0" err="1"/>
              <a:t>neurologisch</a:t>
            </a:r>
            <a:r>
              <a:rPr lang="en-US" i="1" dirty="0"/>
              <a:t>’</a:t>
            </a:r>
          </a:p>
          <a:p>
            <a:r>
              <a:rPr lang="en-US" i="1" dirty="0"/>
              <a:t>‘</a:t>
            </a:r>
            <a:r>
              <a:rPr lang="en-US" i="1" dirty="0" err="1"/>
              <a:t>ik</a:t>
            </a:r>
            <a:r>
              <a:rPr lang="en-US" i="1" dirty="0"/>
              <a:t> </a:t>
            </a:r>
            <a:r>
              <a:rPr lang="en-US" i="1" dirty="0" err="1"/>
              <a:t>wil</a:t>
            </a:r>
            <a:r>
              <a:rPr lang="en-US" i="1" dirty="0"/>
              <a:t> </a:t>
            </a:r>
            <a:r>
              <a:rPr lang="en-US" i="1" dirty="0" err="1"/>
              <a:t>geen</a:t>
            </a:r>
            <a:r>
              <a:rPr lang="en-US" i="1" dirty="0"/>
              <a:t> </a:t>
            </a:r>
            <a:r>
              <a:rPr lang="en-US" i="1" dirty="0" err="1"/>
              <a:t>medicatie</a:t>
            </a:r>
            <a:r>
              <a:rPr lang="en-US" i="1" dirty="0"/>
              <a:t>’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Verwachtingen patiënten 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EE62DA9-A0BC-733B-FD65-A03995769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001" y="1347614"/>
            <a:ext cx="2402295" cy="142816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E10F18A-1245-1F50-3907-1B55AF9BD36E}"/>
              </a:ext>
            </a:extLst>
          </p:cNvPr>
          <p:cNvSpPr txBox="1"/>
          <p:nvPr/>
        </p:nvSpPr>
        <p:spPr>
          <a:xfrm>
            <a:off x="893764" y="3274204"/>
            <a:ext cx="5199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Groot </a:t>
            </a:r>
            <a:r>
              <a:rPr lang="en-US" dirty="0" err="1">
                <a:sym typeface="Wingdings" panose="05000000000000000000" pitchFamily="2" charset="2"/>
              </a:rPr>
              <a:t>deel</a:t>
            </a:r>
            <a:r>
              <a:rPr lang="en-US" dirty="0">
                <a:sym typeface="Wingdings" panose="05000000000000000000" pitchFamily="2" charset="2"/>
              </a:rPr>
              <a:t> van </a:t>
            </a:r>
            <a:r>
              <a:rPr lang="en-US" dirty="0" err="1">
                <a:sym typeface="Wingdings" panose="05000000000000000000" pitchFamily="2" charset="2"/>
              </a:rPr>
              <a:t>patiënten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bespreekt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slaapprobleem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niet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bij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behandelaar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355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4398" y="1704390"/>
            <a:ext cx="5293568" cy="2687644"/>
          </a:xfrm>
        </p:spPr>
        <p:txBody>
          <a:bodyPr>
            <a:normAutofit/>
          </a:bodyPr>
          <a:lstStyle/>
          <a:p>
            <a:r>
              <a:rPr lang="en-US" dirty="0" err="1"/>
              <a:t>Vragen</a:t>
            </a:r>
            <a:r>
              <a:rPr lang="en-US" dirty="0"/>
              <a:t>!</a:t>
            </a:r>
          </a:p>
          <a:p>
            <a:pPr lvl="1"/>
            <a:r>
              <a:rPr lang="en-US" dirty="0" err="1"/>
              <a:t>Slaperigheid</a:t>
            </a:r>
            <a:r>
              <a:rPr lang="en-US" dirty="0"/>
              <a:t> </a:t>
            </a:r>
            <a:r>
              <a:rPr lang="en-US" dirty="0" err="1"/>
              <a:t>overdag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stilzitten</a:t>
            </a:r>
            <a:endParaRPr lang="en-US" dirty="0"/>
          </a:p>
          <a:p>
            <a:pPr lvl="1"/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uitgerust</a:t>
            </a:r>
            <a:r>
              <a:rPr lang="en-US" dirty="0"/>
              <a:t> </a:t>
            </a:r>
            <a:r>
              <a:rPr lang="en-US" dirty="0" err="1"/>
              <a:t>wakker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dirty="0"/>
          </a:p>
          <a:p>
            <a:r>
              <a:rPr lang="en-US" dirty="0"/>
              <a:t>Informatie partner: </a:t>
            </a:r>
            <a:r>
              <a:rPr lang="en-US" dirty="0" err="1"/>
              <a:t>snurken</a:t>
            </a:r>
            <a:r>
              <a:rPr lang="en-US" dirty="0"/>
              <a:t>, </a:t>
            </a:r>
            <a:r>
              <a:rPr lang="en-US" dirty="0" err="1"/>
              <a:t>ademstops</a:t>
            </a:r>
            <a:r>
              <a:rPr lang="en-US" dirty="0"/>
              <a:t>?</a:t>
            </a:r>
            <a:endParaRPr lang="nl-NL" dirty="0"/>
          </a:p>
          <a:p>
            <a:r>
              <a:rPr lang="en-US" dirty="0"/>
              <a:t>CVA en </a:t>
            </a:r>
            <a:r>
              <a:rPr lang="en-US" dirty="0" err="1"/>
              <a:t>traumatisch</a:t>
            </a:r>
            <a:r>
              <a:rPr lang="en-US" dirty="0"/>
              <a:t> </a:t>
            </a:r>
            <a:r>
              <a:rPr lang="en-US" dirty="0" err="1"/>
              <a:t>hersenletsel</a:t>
            </a:r>
            <a:r>
              <a:rPr lang="en-US" dirty="0"/>
              <a:t> is </a:t>
            </a:r>
            <a:r>
              <a:rPr lang="en-US" dirty="0" err="1"/>
              <a:t>risicofactor</a:t>
            </a:r>
            <a:endParaRPr lang="en-US" dirty="0"/>
          </a:p>
          <a:p>
            <a:r>
              <a:rPr lang="en-US" dirty="0" err="1"/>
              <a:t>Bijwerking</a:t>
            </a:r>
            <a:r>
              <a:rPr lang="en-US" dirty="0"/>
              <a:t> </a:t>
            </a:r>
            <a:r>
              <a:rPr lang="en-US" dirty="0" err="1"/>
              <a:t>medicatie</a:t>
            </a:r>
            <a:r>
              <a:rPr lang="en-US" dirty="0"/>
              <a:t> (</a:t>
            </a:r>
            <a:r>
              <a:rPr lang="en-US" dirty="0" err="1"/>
              <a:t>oa</a:t>
            </a:r>
            <a:r>
              <a:rPr lang="en-US" dirty="0"/>
              <a:t> </a:t>
            </a:r>
            <a:r>
              <a:rPr lang="en-US" dirty="0" err="1"/>
              <a:t>antidepressiva</a:t>
            </a:r>
            <a:r>
              <a:rPr lang="en-US" dirty="0"/>
              <a:t>)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Hoe slaapproblemen herkennen?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2D083C-71A3-D8D7-132B-9874560A3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959" y="529027"/>
            <a:ext cx="2003465" cy="1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6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AB8A835A-DF48-8D4F-6334-54352CA0C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453438"/>
              </p:ext>
            </p:extLst>
          </p:nvPr>
        </p:nvGraphicFramePr>
        <p:xfrm>
          <a:off x="531813" y="1419622"/>
          <a:ext cx="5794374" cy="3290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458">
                  <a:extLst>
                    <a:ext uri="{9D8B030D-6E8A-4147-A177-3AD203B41FA5}">
                      <a16:colId xmlns:a16="http://schemas.microsoft.com/office/drawing/2014/main" val="92828348"/>
                    </a:ext>
                  </a:extLst>
                </a:gridCol>
                <a:gridCol w="1931458">
                  <a:extLst>
                    <a:ext uri="{9D8B030D-6E8A-4147-A177-3AD203B41FA5}">
                      <a16:colId xmlns:a16="http://schemas.microsoft.com/office/drawing/2014/main" val="1019655129"/>
                    </a:ext>
                  </a:extLst>
                </a:gridCol>
                <a:gridCol w="1931458">
                  <a:extLst>
                    <a:ext uri="{9D8B030D-6E8A-4147-A177-3AD203B41FA5}">
                      <a16:colId xmlns:a16="http://schemas.microsoft.com/office/drawing/2014/main" val="837707708"/>
                    </a:ext>
                  </a:extLst>
                </a:gridCol>
              </a:tblGrid>
              <a:tr h="459476">
                <a:tc>
                  <a:txBody>
                    <a:bodyPr/>
                    <a:lstStyle/>
                    <a:p>
                      <a:r>
                        <a:rPr lang="en-US" dirty="0" err="1"/>
                        <a:t>Stoornis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Kenmerken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screening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725770"/>
                  </a:ext>
                </a:extLst>
              </a:tr>
              <a:tr h="878040">
                <a:tc>
                  <a:txBody>
                    <a:bodyPr/>
                    <a:lstStyle/>
                    <a:p>
                      <a:r>
                        <a:rPr lang="en-US" dirty="0" err="1"/>
                        <a:t>Slaapapneu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Snurken</a:t>
                      </a:r>
                      <a:endParaRPr lang="en-US" dirty="0"/>
                    </a:p>
                    <a:p>
                      <a:r>
                        <a:rPr lang="en-US" dirty="0" err="1"/>
                        <a:t>Ademstops</a:t>
                      </a:r>
                      <a:endParaRPr lang="en-US" dirty="0"/>
                    </a:p>
                    <a:p>
                      <a:r>
                        <a:rPr lang="en-US" dirty="0" err="1"/>
                        <a:t>Hoofdpijn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ochtend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Stop-bang </a:t>
                      </a:r>
                      <a:r>
                        <a:rPr lang="en-US" dirty="0" err="1"/>
                        <a:t>lijst</a:t>
                      </a:r>
                      <a:endParaRPr lang="en-US" dirty="0"/>
                    </a:p>
                    <a:p>
                      <a:r>
                        <a:rPr lang="en-US" dirty="0" err="1"/>
                        <a:t>Polysomnografie</a:t>
                      </a:r>
                      <a:r>
                        <a:rPr lang="en-US" dirty="0"/>
                        <a:t> via </a:t>
                      </a:r>
                      <a:r>
                        <a:rPr lang="en-US" dirty="0" err="1"/>
                        <a:t>huisarts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942938"/>
                  </a:ext>
                </a:extLst>
              </a:tr>
              <a:tr h="1387869">
                <a:tc>
                  <a:txBody>
                    <a:bodyPr/>
                    <a:lstStyle/>
                    <a:p>
                      <a:r>
                        <a:rPr lang="en-US" dirty="0"/>
                        <a:t>Insomnie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3 </a:t>
                      </a:r>
                      <a:r>
                        <a:rPr lang="en-US" dirty="0" err="1"/>
                        <a:t>nachten</a:t>
                      </a:r>
                      <a:r>
                        <a:rPr lang="en-US" dirty="0"/>
                        <a:t> p/week </a:t>
                      </a:r>
                      <a:r>
                        <a:rPr lang="en-US" dirty="0" err="1"/>
                        <a:t>moeite</a:t>
                      </a:r>
                      <a:r>
                        <a:rPr lang="en-US" dirty="0"/>
                        <a:t> met in- en </a:t>
                      </a:r>
                      <a:r>
                        <a:rPr lang="en-US" dirty="0" err="1"/>
                        <a:t>doorslapen</a:t>
                      </a:r>
                      <a:endParaRPr lang="en-US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3 </a:t>
                      </a:r>
                      <a:r>
                        <a:rPr lang="en-US" dirty="0" err="1"/>
                        <a:t>maanden</a:t>
                      </a:r>
                      <a:r>
                        <a:rPr lang="en-US" dirty="0"/>
                        <a:t> achter </a:t>
                      </a:r>
                      <a:r>
                        <a:rPr lang="en-US" dirty="0" err="1"/>
                        <a:t>elkaar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Insomnia Severity Index</a:t>
                      </a:r>
                    </a:p>
                    <a:p>
                      <a:r>
                        <a:rPr lang="en-US" dirty="0" err="1"/>
                        <a:t>Huisarts</a:t>
                      </a:r>
                      <a:r>
                        <a:rPr lang="en-US" dirty="0"/>
                        <a:t> / </a:t>
                      </a:r>
                      <a:r>
                        <a:rPr lang="en-US" dirty="0" err="1"/>
                        <a:t>Psycholoog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405345"/>
                  </a:ext>
                </a:extLst>
              </a:tr>
              <a:tr h="564718">
                <a:tc>
                  <a:txBody>
                    <a:bodyPr/>
                    <a:lstStyle/>
                    <a:p>
                      <a:r>
                        <a:rPr lang="en-US" dirty="0" err="1"/>
                        <a:t>Hypersomnie</a:t>
                      </a:r>
                      <a:r>
                        <a:rPr lang="en-US" dirty="0"/>
                        <a:t>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Overdag</a:t>
                      </a:r>
                      <a:r>
                        <a:rPr lang="en-US" dirty="0"/>
                        <a:t> in slaap </a:t>
                      </a:r>
                      <a:r>
                        <a:rPr lang="en-US" dirty="0" err="1"/>
                        <a:t>vallen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slaperig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Epworth Sleepiness Scale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236158"/>
                  </a:ext>
                </a:extLst>
              </a:tr>
            </a:tbl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Screening op slaapstoornis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736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8680" y="453107"/>
            <a:ext cx="6090766" cy="760810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Slaapproblemen na hersenletsel</a:t>
            </a: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FC20792-C52D-CA5D-A6A1-299D9549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744" y="1787093"/>
            <a:ext cx="4207447" cy="156931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Wat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zijn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problemen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Hoe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herken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je het?</a:t>
            </a:r>
          </a:p>
          <a:p>
            <a:r>
              <a:rPr lang="en-US" sz="2000" b="1" dirty="0"/>
              <a:t>Wat </a:t>
            </a:r>
            <a:r>
              <a:rPr lang="en-US" sz="2000" b="1" dirty="0" err="1"/>
              <a:t>helpt</a:t>
            </a:r>
            <a:r>
              <a:rPr lang="en-US" sz="2000" b="1" dirty="0"/>
              <a:t> om </a:t>
            </a:r>
            <a:r>
              <a:rPr lang="en-US" sz="2000" b="1" dirty="0" err="1"/>
              <a:t>beter</a:t>
            </a:r>
            <a:r>
              <a:rPr lang="en-US" sz="2000" b="1" dirty="0"/>
              <a:t> te </a:t>
            </a:r>
            <a:r>
              <a:rPr lang="en-US" sz="2000" b="1" dirty="0" err="1"/>
              <a:t>slapen</a:t>
            </a:r>
            <a:r>
              <a:rPr lang="en-US" sz="2000" b="1" dirty="0"/>
              <a:t>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 tools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1" name="Afbeelding 10" descr="Afbeeldingsresultaat voor sleepy brain">
            <a:hlinkClick r:id="rId3"/>
            <a:extLst>
              <a:ext uri="{FF2B5EF4-FFF2-40B4-BE49-F238E27FC236}">
                <a16:creationId xmlns:a16="http://schemas.microsoft.com/office/drawing/2014/main" id="{0D9BD1FA-E0C5-0DE4-945B-AAEA327FF3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1" y="1787093"/>
            <a:ext cx="1954866" cy="1569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8922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66" y="391717"/>
            <a:ext cx="6018758" cy="1014413"/>
          </a:xfrm>
        </p:spPr>
        <p:txBody>
          <a:bodyPr/>
          <a:lstStyle/>
          <a:p>
            <a:r>
              <a:rPr lang="en-US" dirty="0" err="1"/>
              <a:t>Behandeling</a:t>
            </a:r>
            <a:r>
              <a:rPr lang="en-US" dirty="0"/>
              <a:t> </a:t>
            </a:r>
            <a:r>
              <a:rPr lang="en-US" dirty="0" err="1"/>
              <a:t>slaapapneu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4375" y="1125867"/>
            <a:ext cx="5794772" cy="2632044"/>
          </a:xfrm>
        </p:spPr>
        <p:txBody>
          <a:bodyPr/>
          <a:lstStyle/>
          <a:p>
            <a:r>
              <a:rPr lang="en-US" sz="2000" dirty="0"/>
              <a:t>C-PAP</a:t>
            </a:r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1026" name="Picture 2" descr="What is CPAP? - Sleep Apnea">
            <a:extLst>
              <a:ext uri="{FF2B5EF4-FFF2-40B4-BE49-F238E27FC236}">
                <a16:creationId xmlns:a16="http://schemas.microsoft.com/office/drawing/2014/main" id="{2ADE0B84-6EAF-5F25-227E-A517DF632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594818"/>
            <a:ext cx="3865864" cy="25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9512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66" y="391717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Behandeling insomnie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4848" y="1132599"/>
            <a:ext cx="5794772" cy="2632044"/>
          </a:xfrm>
        </p:spPr>
        <p:txBody>
          <a:bodyPr/>
          <a:lstStyle/>
          <a:p>
            <a:r>
              <a:rPr lang="nl-NL" sz="2000" dirty="0"/>
              <a:t>NHG standaard slaapproblemen en slaapmiddelen</a:t>
            </a:r>
          </a:p>
          <a:p>
            <a:pPr lvl="1"/>
            <a:r>
              <a:rPr lang="nl-NL" sz="2000" dirty="0"/>
              <a:t>Voorlichting </a:t>
            </a:r>
          </a:p>
          <a:p>
            <a:pPr lvl="1"/>
            <a:r>
              <a:rPr lang="nl-NL" sz="2000" dirty="0"/>
              <a:t>Behandeling van slapeloosheid bij voorkeur niet medicamenteus</a:t>
            </a:r>
          </a:p>
          <a:p>
            <a:pPr lvl="1"/>
            <a:r>
              <a:rPr lang="nl-NL" sz="2000" dirty="0"/>
              <a:t>Gedragsmatige aanpak (CGT-I) op langere termijn effectiever dan medicatie</a:t>
            </a:r>
          </a:p>
        </p:txBody>
      </p:sp>
    </p:spTree>
    <p:extLst>
      <p:ext uri="{BB962C8B-B14F-4D97-AF65-F5344CB8AC3E}">
        <p14:creationId xmlns:p14="http://schemas.microsoft.com/office/powerpoint/2010/main" val="332373416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66" y="391717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Cognitieve gedragstherapie bij insomnie (CGT-I)</a:t>
            </a:r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866DB67-8772-7189-48A1-AE8BCCCA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26" t="22520" r="9455" b="8494"/>
          <a:stretch/>
        </p:blipFill>
        <p:spPr bwMode="auto">
          <a:xfrm>
            <a:off x="620688" y="2725839"/>
            <a:ext cx="4481363" cy="1997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A4BA47C-5573-2B62-7604-39996E1CDFB0}"/>
              </a:ext>
            </a:extLst>
          </p:cNvPr>
          <p:cNvSpPr txBox="1"/>
          <p:nvPr/>
        </p:nvSpPr>
        <p:spPr>
          <a:xfrm>
            <a:off x="620688" y="1808239"/>
            <a:ext cx="4824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Cognitieve gedragstherapie gericht op slapeloosheid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werkzaam bij mensen met niet-aangeboren hersenletsel</a:t>
            </a:r>
          </a:p>
        </p:txBody>
      </p:sp>
    </p:spTree>
    <p:extLst>
      <p:ext uri="{BB962C8B-B14F-4D97-AF65-F5344CB8AC3E}">
        <p14:creationId xmlns:p14="http://schemas.microsoft.com/office/powerpoint/2010/main" val="392309459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90817" y="1280927"/>
            <a:ext cx="2946495" cy="1147344"/>
          </a:xfrm>
        </p:spPr>
        <p:txBody>
          <a:bodyPr/>
          <a:lstStyle/>
          <a:p>
            <a:r>
              <a:rPr lang="nl-NL" dirty="0"/>
              <a:t>Standaard CGT-I</a:t>
            </a:r>
          </a:p>
          <a:p>
            <a:r>
              <a:rPr lang="nl-NL" dirty="0"/>
              <a:t>Aangepast voor NAH</a:t>
            </a:r>
          </a:p>
          <a:p>
            <a:r>
              <a:rPr lang="nl-NL" dirty="0"/>
              <a:t>6 weken </a:t>
            </a:r>
          </a:p>
          <a:p>
            <a:r>
              <a:rPr lang="nl-NL" dirty="0" err="1"/>
              <a:t>Blended</a:t>
            </a:r>
            <a:r>
              <a:rPr lang="nl-NL" dirty="0"/>
              <a:t>: 2 F2F, 4 online</a:t>
            </a:r>
          </a:p>
          <a:p>
            <a:r>
              <a:rPr lang="nl-NL" dirty="0" err="1"/>
              <a:t>Minddistrict</a:t>
            </a:r>
            <a:r>
              <a:rPr lang="nl-NL" dirty="0"/>
              <a:t> </a:t>
            </a:r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Tijdelijke aanduiding voor inhoud 3"/>
          <p:cNvPicPr>
            <a:picLocks/>
          </p:cNvPicPr>
          <p:nvPr/>
        </p:nvPicPr>
        <p:blipFill rotWithShape="1">
          <a:blip r:embed="rId3"/>
          <a:srcRect l="33777" t="11539" r="31448" b="3221"/>
          <a:stretch/>
        </p:blipFill>
        <p:spPr bwMode="auto">
          <a:xfrm>
            <a:off x="620688" y="1371365"/>
            <a:ext cx="2448272" cy="329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4"/>
          <a:srcRect l="2084" t="28206" r="1923" b="10540"/>
          <a:stretch/>
        </p:blipFill>
        <p:spPr bwMode="auto">
          <a:xfrm>
            <a:off x="3429000" y="3559695"/>
            <a:ext cx="2754989" cy="108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1F53312-78D9-4918-978E-4E066C03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473075"/>
            <a:ext cx="6019800" cy="762000"/>
          </a:xfrm>
        </p:spPr>
        <p:txBody>
          <a:bodyPr/>
          <a:lstStyle/>
          <a:p>
            <a:r>
              <a:rPr lang="en-US" dirty="0"/>
              <a:t>Blended eHealth </a:t>
            </a:r>
            <a:r>
              <a:rPr lang="en-US" dirty="0" err="1"/>
              <a:t>interventie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842714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8680" y="453107"/>
            <a:ext cx="6090766" cy="760810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Slaapproblemen na hersenletsel</a:t>
            </a: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FC20792-C52D-CA5D-A6A1-299D9549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744" y="1787093"/>
            <a:ext cx="4207447" cy="1569314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Wat </a:t>
            </a:r>
            <a:r>
              <a:rPr lang="en-US" sz="2000" b="1" dirty="0" err="1"/>
              <a:t>zijn</a:t>
            </a:r>
            <a:r>
              <a:rPr lang="en-US" sz="2000" b="1" dirty="0"/>
              <a:t> de </a:t>
            </a:r>
            <a:r>
              <a:rPr lang="en-US" sz="2000" b="1" dirty="0" err="1"/>
              <a:t>problemen</a:t>
            </a:r>
            <a:r>
              <a:rPr lang="en-US" sz="2000" b="1" dirty="0"/>
              <a:t>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Hoe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herken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je het?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Wat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helpt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om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beter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te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slapen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 tools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1" name="Afbeelding 10" descr="Afbeeldingsresultaat voor sleepy brain">
            <a:hlinkClick r:id="rId3"/>
            <a:extLst>
              <a:ext uri="{FF2B5EF4-FFF2-40B4-BE49-F238E27FC236}">
                <a16:creationId xmlns:a16="http://schemas.microsoft.com/office/drawing/2014/main" id="{0D9BD1FA-E0C5-0DE4-945B-AAEA327FF3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1" y="1787093"/>
            <a:ext cx="1954866" cy="1569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7605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658" y="521300"/>
            <a:ext cx="6018758" cy="760810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Slaapdagboek app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dirty="0"/>
          </a:p>
          <a:p>
            <a:endParaRPr lang="nl-NL" b="1" dirty="0"/>
          </a:p>
        </p:txBody>
      </p:sp>
      <p:pic>
        <p:nvPicPr>
          <p:cNvPr id="6" name="Afbeelding 5" descr="h:\Office2010\temp\IMG_633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18" y="1697535"/>
            <a:ext cx="1404156" cy="239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:\Office2010\temp\IMG_63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1" y="1697536"/>
            <a:ext cx="1244593" cy="23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5"/>
          <a:srcRect l="25641" t="30501" r="36058" b="19042"/>
          <a:stretch/>
        </p:blipFill>
        <p:spPr bwMode="auto">
          <a:xfrm>
            <a:off x="650695" y="3178454"/>
            <a:ext cx="1987136" cy="935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 descr="Afbeeldingsresultaat voor ehealth minddistrict slaap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8" y="1697534"/>
            <a:ext cx="1775953" cy="1336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18580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4577" y="559493"/>
            <a:ext cx="5988846" cy="760810"/>
          </a:xfrm>
        </p:spPr>
        <p:txBody>
          <a:bodyPr/>
          <a:lstStyle/>
          <a:p>
            <a:r>
              <a:rPr lang="en-US" dirty="0" err="1"/>
              <a:t>Conclusie</a:t>
            </a:r>
            <a:r>
              <a:rPr lang="en-US" dirty="0"/>
              <a:t> </a:t>
            </a:r>
            <a:r>
              <a:rPr lang="en-US" dirty="0" err="1"/>
              <a:t>promotieonderzoek</a:t>
            </a:r>
            <a:endParaRPr lang="nl-NL" dirty="0"/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C7C4253F-CD55-41A9-9951-FAC1840F4F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02404"/>
              </p:ext>
            </p:extLst>
          </p:nvPr>
        </p:nvGraphicFramePr>
        <p:xfrm>
          <a:off x="434577" y="1491630"/>
          <a:ext cx="2268253" cy="2274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488D7797-34FC-45FA-8802-1E0047A137D1}"/>
              </a:ext>
            </a:extLst>
          </p:cNvPr>
          <p:cNvSpPr txBox="1"/>
          <p:nvPr/>
        </p:nvSpPr>
        <p:spPr>
          <a:xfrm>
            <a:off x="2683082" y="1491630"/>
            <a:ext cx="34563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Behandeling</a:t>
            </a:r>
            <a:r>
              <a:rPr lang="en-US" dirty="0"/>
              <a:t> is </a:t>
            </a:r>
            <a:r>
              <a:rPr lang="en-US" dirty="0" err="1"/>
              <a:t>effectief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Verbeteringen</a:t>
            </a:r>
            <a:r>
              <a:rPr lang="en-US" dirty="0"/>
              <a:t> op slaap </a:t>
            </a:r>
            <a:r>
              <a:rPr lang="en-US" dirty="0" err="1"/>
              <a:t>ook</a:t>
            </a:r>
            <a:r>
              <a:rPr lang="en-US" dirty="0"/>
              <a:t> 6 </a:t>
            </a:r>
            <a:r>
              <a:rPr lang="en-US" dirty="0" err="1"/>
              <a:t>weken</a:t>
            </a:r>
            <a:r>
              <a:rPr lang="en-US" dirty="0"/>
              <a:t> later </a:t>
            </a:r>
            <a:r>
              <a:rPr lang="en-US" dirty="0" err="1"/>
              <a:t>zichtbaar</a:t>
            </a:r>
            <a:endParaRPr lang="en-US" dirty="0"/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	(Ford et al., 2022, 2023)</a:t>
            </a: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0A8D0D-1A61-61F9-854F-5E893924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80" y="3937702"/>
            <a:ext cx="6024606" cy="8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038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8680" y="453107"/>
            <a:ext cx="6090766" cy="760810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Slaapproblemen na hersenletsel</a:t>
            </a: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FC20792-C52D-CA5D-A6A1-299D9549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744" y="1787093"/>
            <a:ext cx="4207447" cy="156931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Wat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zijn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problemen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Hoe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herken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je het?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Wat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helpt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om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beter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te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slapen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r>
              <a:rPr lang="en-US" sz="2000" b="1" dirty="0"/>
              <a:t>5 tools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1" name="Afbeelding 10" descr="Afbeeldingsresultaat voor sleepy brain">
            <a:hlinkClick r:id="rId3"/>
            <a:extLst>
              <a:ext uri="{FF2B5EF4-FFF2-40B4-BE49-F238E27FC236}">
                <a16:creationId xmlns:a16="http://schemas.microsoft.com/office/drawing/2014/main" id="{0D9BD1FA-E0C5-0DE4-945B-AAEA327FF3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1" y="1787093"/>
            <a:ext cx="1954866" cy="1569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75407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659" y="395740"/>
            <a:ext cx="6018758" cy="655582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Tool 1: Slaaphygiëne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2" y="1203598"/>
            <a:ext cx="5248620" cy="288858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Doel: leefstijl en omgeving optimaliseren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Rustige, donkere en koele slaapkamer</a:t>
            </a:r>
          </a:p>
          <a:p>
            <a:r>
              <a:rPr lang="nl-NL" dirty="0"/>
              <a:t>Rustig avondritueel / vaste bedtijden</a:t>
            </a:r>
          </a:p>
          <a:p>
            <a:r>
              <a:rPr lang="nl-NL" dirty="0">
                <a:sym typeface="Wingdings" panose="05000000000000000000" pitchFamily="2" charset="2"/>
              </a:rPr>
              <a:t>Beperk blauw licht van beeldschermen</a:t>
            </a:r>
          </a:p>
          <a:p>
            <a:r>
              <a:rPr lang="nl-NL" dirty="0">
                <a:sym typeface="Wingdings" panose="05000000000000000000" pitchFamily="2" charset="2"/>
              </a:rPr>
              <a:t>Beperk koffie, alcohol</a:t>
            </a:r>
          </a:p>
          <a:p>
            <a:r>
              <a:rPr lang="nl-NL" dirty="0">
                <a:sym typeface="Wingdings" panose="05000000000000000000" pitchFamily="2" charset="2"/>
              </a:rPr>
              <a:t>Geen middagdutje na 1500 uur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Afbeelding 4" descr="Afbeeldingsresultaat voor sleep position">
            <a:hlinkClick r:id="rId3"/>
            <a:extLst>
              <a:ext uri="{FF2B5EF4-FFF2-40B4-BE49-F238E27FC236}">
                <a16:creationId xmlns:a16="http://schemas.microsoft.com/office/drawing/2014/main" id="{4C0F981C-0929-4070-9F50-F3D97A18C9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6" y="395740"/>
            <a:ext cx="1499590" cy="1191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41708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659" y="395740"/>
            <a:ext cx="6018758" cy="655582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Tool 2: slaapcheck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2" y="1203598"/>
            <a:ext cx="5794772" cy="288858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Doel: advies op maat (site Hersenstichting.nl)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>
              <a:hlinkClick r:id="rId3"/>
            </a:endParaRPr>
          </a:p>
          <a:p>
            <a:endParaRPr lang="nl-NL" dirty="0">
              <a:hlinkClick r:id="rId3"/>
            </a:endParaRPr>
          </a:p>
          <a:p>
            <a:endParaRPr lang="nl-NL" dirty="0">
              <a:hlinkClick r:id="rId3"/>
            </a:endParaRPr>
          </a:p>
          <a:p>
            <a:pPr marL="0" indent="0">
              <a:buNone/>
            </a:pPr>
            <a:endParaRPr lang="nl-NL" dirty="0"/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8D2A70-3282-002C-372D-98EBCCA2D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2" y="1823209"/>
            <a:ext cx="4744564" cy="28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6466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659" y="395740"/>
            <a:ext cx="6018758" cy="655582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Tool 3: Slaapdagboek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2" y="1228725"/>
            <a:ext cx="5794772" cy="2686050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Doel: </a:t>
            </a:r>
            <a:r>
              <a:rPr lang="en-US" dirty="0" err="1"/>
              <a:t>inzicht</a:t>
            </a:r>
            <a:r>
              <a:rPr lang="en-US" dirty="0"/>
              <a:t> </a:t>
            </a:r>
            <a:r>
              <a:rPr lang="en-US" dirty="0" err="1"/>
              <a:t>krijgen</a:t>
            </a:r>
            <a:r>
              <a:rPr lang="en-US" dirty="0"/>
              <a:t> (via Thuisarts.nl)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3347278-B978-A8B6-D7F6-7FFA8191C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96" y="1744509"/>
            <a:ext cx="4176464" cy="30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8575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659" y="395740"/>
            <a:ext cx="6018758" cy="655582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Bespreken slaapdagboek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2" y="1228725"/>
            <a:ext cx="5794772" cy="2686050"/>
          </a:xfrm>
        </p:spPr>
        <p:txBody>
          <a:bodyPr/>
          <a:lstStyle/>
          <a:p>
            <a:pPr marL="0" lvl="1" indent="0">
              <a:buNone/>
            </a:pPr>
            <a:r>
              <a:rPr lang="en-US" dirty="0" err="1"/>
              <a:t>Aandachtspunten</a:t>
            </a:r>
            <a:r>
              <a:rPr lang="en-US" dirty="0"/>
              <a:t> </a:t>
            </a:r>
            <a:r>
              <a:rPr lang="en-US" dirty="0" err="1"/>
              <a:t>slaapdagboek</a:t>
            </a:r>
            <a:r>
              <a:rPr lang="en-US" dirty="0"/>
              <a:t>:</a:t>
            </a:r>
          </a:p>
          <a:p>
            <a:pPr marL="285750" lvl="1" indent="-285750">
              <a:buFontTx/>
              <a:buChar char="-"/>
            </a:pPr>
            <a:r>
              <a:rPr lang="en-US" dirty="0" err="1"/>
              <a:t>Vaste</a:t>
            </a:r>
            <a:r>
              <a:rPr lang="en-US" dirty="0"/>
              <a:t> </a:t>
            </a:r>
            <a:r>
              <a:rPr lang="en-US" dirty="0" err="1"/>
              <a:t>bedtijden</a:t>
            </a:r>
            <a:r>
              <a:rPr lang="en-US" dirty="0"/>
              <a:t>?</a:t>
            </a:r>
          </a:p>
          <a:p>
            <a:pPr marL="285750" lvl="1" indent="-285750">
              <a:buFontTx/>
              <a:buChar char="-"/>
            </a:pPr>
            <a:r>
              <a:rPr lang="en-US" dirty="0" err="1"/>
              <a:t>Rusttijden</a:t>
            </a:r>
            <a:r>
              <a:rPr lang="en-US" dirty="0"/>
              <a:t> </a:t>
            </a:r>
            <a:r>
              <a:rPr lang="en-US" dirty="0" err="1"/>
              <a:t>overdag</a:t>
            </a:r>
            <a:r>
              <a:rPr lang="en-US" dirty="0"/>
              <a:t>?</a:t>
            </a:r>
          </a:p>
          <a:p>
            <a:pPr marL="285750" lvl="1" indent="-285750">
              <a:buFontTx/>
              <a:buChar char="-"/>
            </a:pPr>
            <a:r>
              <a:rPr lang="en-US" dirty="0" err="1"/>
              <a:t>Invloed</a:t>
            </a:r>
            <a:r>
              <a:rPr lang="en-US" dirty="0"/>
              <a:t> van stress en (in)</a:t>
            </a:r>
            <a:r>
              <a:rPr lang="en-US" dirty="0" err="1"/>
              <a:t>activiteit</a:t>
            </a:r>
            <a:r>
              <a:rPr lang="en-US" dirty="0"/>
              <a:t> op </a:t>
            </a:r>
            <a:r>
              <a:rPr lang="en-US" dirty="0" err="1"/>
              <a:t>slapen</a:t>
            </a:r>
            <a:r>
              <a:rPr lang="en-US" dirty="0"/>
              <a:t>?</a:t>
            </a:r>
          </a:p>
          <a:p>
            <a:pPr marL="285750" lvl="1" indent="-285750">
              <a:buFontTx/>
              <a:buChar char="-"/>
            </a:pPr>
            <a:r>
              <a:rPr lang="en-US" dirty="0" err="1"/>
              <a:t>Rustige</a:t>
            </a:r>
            <a:r>
              <a:rPr lang="en-US" dirty="0"/>
              <a:t> </a:t>
            </a:r>
            <a:r>
              <a:rPr lang="en-US" dirty="0" err="1"/>
              <a:t>avondroutine</a:t>
            </a:r>
            <a:r>
              <a:rPr lang="en-US" dirty="0"/>
              <a:t>?</a:t>
            </a:r>
          </a:p>
          <a:p>
            <a:pPr marL="285750" lvl="1" indent="-285750">
              <a:buFontTx/>
              <a:buChar char="-"/>
            </a:pPr>
            <a:r>
              <a:rPr lang="en-US" dirty="0" err="1"/>
              <a:t>Invloed</a:t>
            </a:r>
            <a:r>
              <a:rPr lang="en-US" dirty="0"/>
              <a:t> van </a:t>
            </a:r>
            <a:r>
              <a:rPr lang="en-US" dirty="0" err="1"/>
              <a:t>koffie</a:t>
            </a:r>
            <a:r>
              <a:rPr lang="en-US" dirty="0"/>
              <a:t>/thee/alcohol/ </a:t>
            </a:r>
            <a:r>
              <a:rPr lang="en-US" dirty="0" err="1"/>
              <a:t>medicatie</a:t>
            </a:r>
            <a:r>
              <a:rPr lang="en-US" dirty="0"/>
              <a:t>?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318903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65" y="391716"/>
            <a:ext cx="6018758" cy="1014413"/>
          </a:xfrm>
        </p:spPr>
        <p:txBody>
          <a:bodyPr/>
          <a:lstStyle/>
          <a:p>
            <a:pPr algn="ctr"/>
            <a:r>
              <a:rPr lang="nl-NL" dirty="0">
                <a:latin typeface="Arial" charset="0"/>
                <a:ea typeface="ＭＳ Ｐゴシック" pitchFamily="-110" charset="-128"/>
              </a:rPr>
              <a:t>Tool 4: Gedragsmatige aanpak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3074" y="1203598"/>
            <a:ext cx="5794772" cy="288858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Doel: slaapkwaliteit beïnvloeden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>
                <a:sym typeface="Wingdings" panose="05000000000000000000" pitchFamily="2" charset="2"/>
              </a:rPr>
              <a:t>24-uurs aanpak</a:t>
            </a:r>
          </a:p>
          <a:p>
            <a:r>
              <a:rPr lang="nl-NL" dirty="0">
                <a:sym typeface="Wingdings" panose="05000000000000000000" pitchFamily="2" charset="2"/>
              </a:rPr>
              <a:t>Afwisseling in- en ontspanning: vaste rustmomenten</a:t>
            </a:r>
          </a:p>
          <a:p>
            <a:r>
              <a:rPr lang="nl-NL" dirty="0">
                <a:sym typeface="Wingdings" panose="05000000000000000000" pitchFamily="2" charset="2"/>
              </a:rPr>
              <a:t>Bedtijd verkorten bij slaap efficiëntie &lt;80% (slaaprestrictie) </a:t>
            </a:r>
          </a:p>
          <a:p>
            <a:r>
              <a:rPr lang="nl-NL" dirty="0">
                <a:sym typeface="Wingdings" panose="05000000000000000000" pitchFamily="2" charset="2"/>
              </a:rPr>
              <a:t>Bed uitgaan bij 20 min wakker liggen (stimuluscontrole)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75C8FA-C6FB-4FE6-9F7E-C166E4ED5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821" y="3084662"/>
            <a:ext cx="1614491" cy="16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249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648" y="391716"/>
            <a:ext cx="6336704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Tool 5: Slaapcognities aanpakken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3074" y="1406129"/>
            <a:ext cx="3926046" cy="2686050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Doel: rust in hoofd en bevorderen gezond gedrag</a:t>
            </a:r>
          </a:p>
          <a:p>
            <a:r>
              <a:rPr lang="nl-NL" sz="2000" dirty="0"/>
              <a:t>“ik ben nu al voor de 3</a:t>
            </a:r>
            <a:r>
              <a:rPr lang="nl-NL" sz="2000" baseline="30000" dirty="0"/>
              <a:t>e</a:t>
            </a:r>
            <a:r>
              <a:rPr lang="nl-NL" sz="2000" dirty="0"/>
              <a:t> keer wakker, dat wordt niks morgen” </a:t>
            </a:r>
          </a:p>
          <a:p>
            <a:r>
              <a:rPr lang="nl-NL" sz="2000" dirty="0">
                <a:sym typeface="Wingdings" panose="05000000000000000000" pitchFamily="2" charset="2"/>
              </a:rPr>
              <a:t>Relativeren, helpende gedachten en/of mindfulness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66F5AC4-CF9C-F3E0-ED68-742606B7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509" y="1406129"/>
            <a:ext cx="1698780" cy="22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7986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65" y="391716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Verwijzen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3073" y="1089876"/>
            <a:ext cx="6018757" cy="3066050"/>
          </a:xfrm>
        </p:spPr>
        <p:txBody>
          <a:bodyPr/>
          <a:lstStyle/>
          <a:p>
            <a:r>
              <a:rPr lang="nl-NL" sz="2000" dirty="0">
                <a:sym typeface="Wingdings" panose="05000000000000000000" pitchFamily="2" charset="2"/>
              </a:rPr>
              <a:t>Huisarts voor screening slaapapneu, </a:t>
            </a:r>
            <a:r>
              <a:rPr lang="nl-NL" sz="2000" dirty="0" err="1">
                <a:sym typeface="Wingdings" panose="05000000000000000000" pitchFamily="2" charset="2"/>
              </a:rPr>
              <a:t>evt</a:t>
            </a:r>
            <a:r>
              <a:rPr lang="nl-NL" sz="2000" dirty="0">
                <a:sym typeface="Wingdings" panose="05000000000000000000" pitchFamily="2" charset="2"/>
              </a:rPr>
              <a:t> medicatie (pas op met melatonine!)</a:t>
            </a:r>
          </a:p>
          <a:p>
            <a:r>
              <a:rPr lang="nl-NL" sz="2000" dirty="0">
                <a:sym typeface="Wingdings" panose="05000000000000000000" pitchFamily="2" charset="2"/>
              </a:rPr>
              <a:t>Slaapwaakcentrum voor uitgebreide diagnostiek en behandeling</a:t>
            </a:r>
          </a:p>
          <a:p>
            <a:r>
              <a:rPr lang="nl-NL" sz="2000" dirty="0">
                <a:sym typeface="Wingdings" panose="05000000000000000000" pitchFamily="2" charset="2"/>
              </a:rPr>
              <a:t>Psycholoog voor cognitieve gedragstherapie gericht op insomnie</a:t>
            </a:r>
          </a:p>
          <a:p>
            <a:r>
              <a:rPr lang="nl-NL" sz="2000" dirty="0">
                <a:sym typeface="Wingdings" panose="05000000000000000000" pitchFamily="2" charset="2"/>
              </a:rPr>
              <a:t>Ergotherapeut / fysiotherapeut</a:t>
            </a:r>
            <a:r>
              <a:rPr lang="nl-NL" sz="2000">
                <a:sym typeface="Wingdings" panose="05000000000000000000" pitchFamily="2" charset="2"/>
              </a:rPr>
              <a:t>: structureren</a:t>
            </a:r>
            <a:r>
              <a:rPr lang="nl-NL" sz="2000" dirty="0">
                <a:sym typeface="Wingdings" panose="05000000000000000000" pitchFamily="2" charset="2"/>
              </a:rPr>
              <a:t>, ontspannen, pijnklachten, bekkenfysio</a:t>
            </a:r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83281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0688" y="453107"/>
            <a:ext cx="6018758" cy="760810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Uit de praktijk…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415780-1F88-4E0B-BD2F-2119749D3422}"/>
              </a:ext>
            </a:extLst>
          </p:cNvPr>
          <p:cNvSpPr txBox="1"/>
          <p:nvPr/>
        </p:nvSpPr>
        <p:spPr>
          <a:xfrm>
            <a:off x="2013771" y="3135395"/>
            <a:ext cx="3666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“</a:t>
            </a:r>
            <a:r>
              <a:rPr lang="en-US" sz="2000" i="1" dirty="0" err="1"/>
              <a:t>ik</a:t>
            </a:r>
            <a:r>
              <a:rPr lang="en-US" sz="2000" i="1" dirty="0"/>
              <a:t> was </a:t>
            </a:r>
            <a:r>
              <a:rPr lang="en-US" sz="2000" i="1" dirty="0" err="1"/>
              <a:t>altijd</a:t>
            </a:r>
            <a:r>
              <a:rPr lang="en-US" sz="2000" i="1" dirty="0"/>
              <a:t> </a:t>
            </a:r>
            <a:r>
              <a:rPr lang="en-US" sz="2000" i="1" dirty="0" err="1"/>
              <a:t>een</a:t>
            </a:r>
            <a:r>
              <a:rPr lang="en-US" sz="2000" i="1" dirty="0"/>
              <a:t> </a:t>
            </a:r>
            <a:r>
              <a:rPr lang="en-US" sz="2000" i="1" dirty="0" err="1"/>
              <a:t>goede</a:t>
            </a:r>
            <a:r>
              <a:rPr lang="en-US" sz="2000" i="1" dirty="0"/>
              <a:t> </a:t>
            </a:r>
            <a:r>
              <a:rPr lang="en-US" sz="2000" i="1" dirty="0" err="1"/>
              <a:t>slaper</a:t>
            </a:r>
            <a:r>
              <a:rPr lang="en-US" sz="2000" i="1" dirty="0"/>
              <a:t>, maar </a:t>
            </a:r>
            <a:r>
              <a:rPr lang="en-US" sz="2000" i="1" dirty="0" err="1"/>
              <a:t>sinds</a:t>
            </a:r>
            <a:r>
              <a:rPr lang="en-US" sz="2000" i="1" dirty="0"/>
              <a:t> </a:t>
            </a:r>
            <a:r>
              <a:rPr lang="en-US" sz="2000" i="1" dirty="0" err="1"/>
              <a:t>mijn</a:t>
            </a:r>
            <a:r>
              <a:rPr lang="en-US" sz="2000" i="1" dirty="0"/>
              <a:t> </a:t>
            </a:r>
            <a:r>
              <a:rPr lang="en-US" sz="2000" i="1" dirty="0" err="1"/>
              <a:t>beroerte</a:t>
            </a:r>
            <a:r>
              <a:rPr lang="en-US" sz="2000" i="1" dirty="0"/>
              <a:t> word </a:t>
            </a:r>
            <a:r>
              <a:rPr lang="en-US" sz="2000" i="1" dirty="0" err="1"/>
              <a:t>ik</a:t>
            </a:r>
            <a:r>
              <a:rPr lang="en-US" sz="2000" i="1" dirty="0"/>
              <a:t> </a:t>
            </a:r>
            <a:r>
              <a:rPr lang="en-US" sz="2000" i="1" dirty="0" err="1"/>
              <a:t>vaak</a:t>
            </a:r>
            <a:r>
              <a:rPr lang="en-US" sz="2000" i="1" dirty="0"/>
              <a:t> </a:t>
            </a:r>
            <a:r>
              <a:rPr lang="en-US" sz="2000" i="1" dirty="0" err="1"/>
              <a:t>wakker</a:t>
            </a:r>
            <a:r>
              <a:rPr lang="en-US" sz="2000" i="1" dirty="0"/>
              <a:t> ‘s </a:t>
            </a:r>
            <a:r>
              <a:rPr lang="en-US" sz="2000" i="1" dirty="0" err="1"/>
              <a:t>nachts</a:t>
            </a:r>
            <a:r>
              <a:rPr lang="en-US" sz="2000" i="1" dirty="0"/>
              <a:t>”</a:t>
            </a:r>
            <a:endParaRPr lang="nl-NL" sz="2000" i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365201-39D6-4270-9C78-691E3763A099}"/>
              </a:ext>
            </a:extLst>
          </p:cNvPr>
          <p:cNvSpPr txBox="1"/>
          <p:nvPr/>
        </p:nvSpPr>
        <p:spPr>
          <a:xfrm>
            <a:off x="620688" y="1349770"/>
            <a:ext cx="3769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i="1" dirty="0"/>
              <a:t>het </a:t>
            </a:r>
            <a:r>
              <a:rPr lang="en-US" sz="2000" i="1" dirty="0" err="1"/>
              <a:t>lijkt</a:t>
            </a:r>
            <a:r>
              <a:rPr lang="en-US" sz="2000" i="1" dirty="0"/>
              <a:t> </a:t>
            </a:r>
            <a:r>
              <a:rPr lang="en-US" sz="2000" i="1" dirty="0" err="1"/>
              <a:t>wel</a:t>
            </a:r>
            <a:r>
              <a:rPr lang="en-US" sz="2000" i="1" dirty="0"/>
              <a:t> </a:t>
            </a:r>
            <a:r>
              <a:rPr lang="en-US" sz="2000" i="1" dirty="0" err="1"/>
              <a:t>alsof</a:t>
            </a:r>
            <a:r>
              <a:rPr lang="en-US" sz="2000" i="1" dirty="0"/>
              <a:t> </a:t>
            </a:r>
            <a:r>
              <a:rPr lang="en-US" sz="2000" i="1" dirty="0" err="1"/>
              <a:t>mijn</a:t>
            </a:r>
            <a:r>
              <a:rPr lang="en-US" sz="2000" i="1" dirty="0"/>
              <a:t> </a:t>
            </a:r>
            <a:r>
              <a:rPr lang="en-US" sz="2000" i="1" dirty="0" err="1"/>
              <a:t>lichaam</a:t>
            </a:r>
            <a:r>
              <a:rPr lang="en-US" sz="2000" i="1" dirty="0"/>
              <a:t> </a:t>
            </a:r>
            <a:r>
              <a:rPr lang="en-US" sz="2000" i="1" dirty="0" err="1"/>
              <a:t>niet</a:t>
            </a:r>
            <a:r>
              <a:rPr lang="en-US" sz="2000" i="1" dirty="0"/>
              <a:t> </a:t>
            </a:r>
            <a:r>
              <a:rPr lang="en-US" sz="2000" i="1" dirty="0" err="1"/>
              <a:t>meer</a:t>
            </a:r>
            <a:r>
              <a:rPr lang="en-US" sz="2000" i="1" dirty="0"/>
              <a:t> </a:t>
            </a:r>
            <a:r>
              <a:rPr lang="en-US" sz="2000" i="1" dirty="0" err="1"/>
              <a:t>weet</a:t>
            </a:r>
            <a:r>
              <a:rPr lang="en-US" sz="2000" i="1" dirty="0"/>
              <a:t> hoe </a:t>
            </a:r>
            <a:r>
              <a:rPr lang="en-US" sz="2000" i="1" dirty="0" err="1"/>
              <a:t>ik</a:t>
            </a:r>
            <a:r>
              <a:rPr lang="en-US" sz="2000" i="1" dirty="0"/>
              <a:t> in slaap </a:t>
            </a:r>
            <a:r>
              <a:rPr lang="en-US" sz="2000" i="1" dirty="0" err="1"/>
              <a:t>moet</a:t>
            </a:r>
            <a:r>
              <a:rPr lang="en-US" sz="2000" i="1" dirty="0"/>
              <a:t> </a:t>
            </a:r>
            <a:r>
              <a:rPr lang="en-US" sz="2000" i="1" dirty="0" err="1"/>
              <a:t>vallen</a:t>
            </a:r>
            <a:r>
              <a:rPr lang="en-US" sz="2000" dirty="0"/>
              <a:t>” </a:t>
            </a:r>
            <a:endParaRPr lang="nl-NL" sz="20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5F45A0C-0B5A-41A7-A657-B33E04B29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30" y="1241826"/>
            <a:ext cx="1177396" cy="17660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B314D10-8676-44A1-ABDE-E1A0222FB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63" y="2607398"/>
            <a:ext cx="1177395" cy="1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5025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4"/>
          <p:cNvSpPr>
            <a:spLocks noGrp="1"/>
          </p:cNvSpPr>
          <p:nvPr>
            <p:ph type="ctrTitle"/>
          </p:nvPr>
        </p:nvSpPr>
        <p:spPr>
          <a:xfrm>
            <a:off x="404664" y="437061"/>
            <a:ext cx="5600700" cy="826889"/>
          </a:xfrm>
        </p:spPr>
        <p:txBody>
          <a:bodyPr/>
          <a:lstStyle/>
          <a:p>
            <a:pPr algn="l"/>
            <a:r>
              <a:rPr lang="en-US" dirty="0">
                <a:latin typeface="Arial" charset="0"/>
                <a:ea typeface="ＭＳ Ｐゴシック" pitchFamily="-110" charset="-128"/>
              </a:rPr>
              <a:t>Dank</a:t>
            </a:r>
            <a:endParaRPr lang="nl-NL" dirty="0"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7" name="Afbeelding 6" descr="Afbeeldingsresultaat voor sleep brain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263950"/>
            <a:ext cx="3168352" cy="2099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4099914" y="2994506"/>
            <a:ext cx="231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4B0768"/>
                </a:solidFill>
              </a:rPr>
              <a:t>m.ford@heliomare.nl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F05245-44B8-916D-B59B-72A404F97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914" y="1249908"/>
            <a:ext cx="2207331" cy="58862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DE2B0C9-D5A2-D96B-C352-08E83193082E}"/>
              </a:ext>
            </a:extLst>
          </p:cNvPr>
          <p:cNvPicPr/>
          <p:nvPr/>
        </p:nvPicPr>
        <p:blipFill rotWithShape="1">
          <a:blip r:embed="rId6"/>
          <a:srcRect l="8814" t="76682" r="8173" b="9635"/>
          <a:stretch/>
        </p:blipFill>
        <p:spPr bwMode="auto">
          <a:xfrm>
            <a:off x="589835" y="4062227"/>
            <a:ext cx="4927397" cy="654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 descr="Afbeeldingsresultaat voor basalt revalidatie">
            <a:hlinkClick r:id="rId7"/>
            <a:extLst>
              <a:ext uri="{FF2B5EF4-FFF2-40B4-BE49-F238E27FC236}">
                <a16:creationId xmlns:a16="http://schemas.microsoft.com/office/drawing/2014/main" id="{C4B9F9C9-1C59-7505-1155-3F4D793319CB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3292424" y="4098305"/>
            <a:ext cx="1350150" cy="534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4398" y="1347614"/>
            <a:ext cx="5538898" cy="3044420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CVA</a:t>
            </a:r>
          </a:p>
          <a:p>
            <a:pPr marL="0" indent="0">
              <a:buNone/>
            </a:pPr>
            <a:r>
              <a:rPr lang="en-GB" sz="2000" dirty="0"/>
              <a:t>	50 % </a:t>
            </a:r>
            <a:r>
              <a:rPr lang="en-GB" sz="2000" dirty="0" err="1"/>
              <a:t>slaapproblemen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	37 % </a:t>
            </a:r>
            <a:r>
              <a:rPr lang="en-GB" sz="2000" dirty="0" err="1"/>
              <a:t>voldoet</a:t>
            </a:r>
            <a:r>
              <a:rPr lang="en-GB" sz="2000" dirty="0"/>
              <a:t> </a:t>
            </a:r>
            <a:r>
              <a:rPr lang="en-GB" sz="2000" dirty="0" err="1"/>
              <a:t>aan</a:t>
            </a:r>
            <a:r>
              <a:rPr lang="en-GB" sz="2000" dirty="0"/>
              <a:t> criteria 	</a:t>
            </a:r>
            <a:r>
              <a:rPr lang="en-GB" sz="2000" dirty="0" err="1"/>
              <a:t>insomniastoornis</a:t>
            </a:r>
            <a:r>
              <a:rPr lang="en-GB" sz="2000" dirty="0"/>
              <a:t> 	</a:t>
            </a:r>
          </a:p>
          <a:p>
            <a:pPr marL="0" indent="0">
              <a:buNone/>
            </a:pPr>
            <a:r>
              <a:rPr lang="en-GB" sz="1400" dirty="0"/>
              <a:t>	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Baylan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2020;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Leppavuori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et al., 2002)</a:t>
            </a:r>
          </a:p>
          <a:p>
            <a:pPr marL="0" indent="0">
              <a:buNone/>
            </a:pP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000" dirty="0" err="1"/>
              <a:t>Traumatisch</a:t>
            </a:r>
            <a:r>
              <a:rPr lang="en-GB" sz="2000" dirty="0"/>
              <a:t> </a:t>
            </a:r>
            <a:r>
              <a:rPr lang="en-GB" sz="2000" dirty="0" err="1"/>
              <a:t>Hersenletsel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	50 % </a:t>
            </a:r>
            <a:r>
              <a:rPr lang="en-GB" sz="2000" dirty="0" err="1"/>
              <a:t>slaapproblemen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	29 % </a:t>
            </a:r>
            <a:r>
              <a:rPr lang="en-GB" sz="2000" dirty="0" err="1"/>
              <a:t>voldoet</a:t>
            </a:r>
            <a:r>
              <a:rPr lang="en-GB" sz="2000" dirty="0"/>
              <a:t> </a:t>
            </a:r>
            <a:r>
              <a:rPr lang="en-GB" sz="2000" dirty="0" err="1"/>
              <a:t>aan</a:t>
            </a:r>
            <a:r>
              <a:rPr lang="en-GB" sz="2000" dirty="0"/>
              <a:t> criteria </a:t>
            </a:r>
            <a:r>
              <a:rPr lang="en-GB" sz="2000" dirty="0" err="1"/>
              <a:t>insomniastoornis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r>
              <a:rPr lang="en-GB" sz="1400" dirty="0"/>
              <a:t>	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(Meta-analyse over 21 studies: Matthias &amp; Alvaro, 2012)</a:t>
            </a:r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Slapeloosheid na hersenletsel</a:t>
            </a:r>
            <a:br>
              <a:rPr lang="nl-NL" dirty="0">
                <a:latin typeface="Arial" charset="0"/>
                <a:ea typeface="ＭＳ Ｐゴシック" pitchFamily="-110" charset="-128"/>
              </a:rPr>
            </a:br>
            <a:endParaRPr lang="nl-NL" dirty="0"/>
          </a:p>
        </p:txBody>
      </p:sp>
      <p:pic>
        <p:nvPicPr>
          <p:cNvPr id="5" name="Afbeelding 4" descr="Operation Clear | County of Union">
            <a:extLst>
              <a:ext uri="{FF2B5EF4-FFF2-40B4-BE49-F238E27FC236}">
                <a16:creationId xmlns:a16="http://schemas.microsoft.com/office/drawing/2014/main" id="{7773850A-BE5F-47C2-8FD6-A66F937DE3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38" y="1137557"/>
            <a:ext cx="1310967" cy="760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81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4398" y="1543440"/>
            <a:ext cx="5293568" cy="2848594"/>
          </a:xfrm>
        </p:spPr>
        <p:txBody>
          <a:bodyPr>
            <a:normAutofit/>
          </a:bodyPr>
          <a:lstStyle/>
          <a:p>
            <a:r>
              <a:rPr lang="nl-NL" sz="2000" dirty="0"/>
              <a:t>Ontevredenheid over de slaap kwantiteit en kwaliteit</a:t>
            </a:r>
          </a:p>
          <a:p>
            <a:r>
              <a:rPr lang="nl-NL" sz="2000" dirty="0"/>
              <a:t>Moeite met inslapen, doorslapen of te vroeg wakker worden</a:t>
            </a:r>
          </a:p>
          <a:p>
            <a:r>
              <a:rPr lang="nl-NL" sz="2000" dirty="0"/>
              <a:t>Gevolgen voor overdag</a:t>
            </a:r>
          </a:p>
          <a:p>
            <a:r>
              <a:rPr lang="nl-NL" sz="2000" dirty="0"/>
              <a:t>Minimaal 3 nachten per week, voor tenminste 3 maanden</a:t>
            </a:r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/>
              <a:t>DSM- 5 criteria insomnie</a:t>
            </a:r>
            <a:br>
              <a:rPr lang="nl-NL" dirty="0">
                <a:latin typeface="Arial" charset="0"/>
                <a:ea typeface="ＭＳ Ｐゴシック" pitchFamily="-110" charset="-128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6624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/>
              <a:t>Insomnie vaker na hersenletsel</a:t>
            </a:r>
            <a:br>
              <a:rPr lang="nl-NL" dirty="0">
                <a:latin typeface="Arial" charset="0"/>
                <a:ea typeface="ＭＳ Ｐゴシック" pitchFamily="-110" charset="-128"/>
              </a:rPr>
            </a:br>
            <a:endParaRPr lang="nl-NL" dirty="0"/>
          </a:p>
        </p:txBody>
      </p:sp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909A8CFE-02F4-4531-AF57-E4A3546AFF6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60517" t="36980" r="11438" b="13567"/>
          <a:stretch/>
        </p:blipFill>
        <p:spPr bwMode="auto">
          <a:xfrm>
            <a:off x="1772816" y="1511375"/>
            <a:ext cx="3040916" cy="2908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548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4398" y="1779662"/>
            <a:ext cx="2586570" cy="2612372"/>
          </a:xfrm>
        </p:spPr>
        <p:txBody>
          <a:bodyPr>
            <a:normAutofit/>
          </a:bodyPr>
          <a:lstStyle/>
          <a:p>
            <a:r>
              <a:rPr lang="en-GB" sz="2000" dirty="0" err="1"/>
              <a:t>Slaapapneu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	ca 30 - 70%</a:t>
            </a:r>
          </a:p>
          <a:p>
            <a:pPr marL="0" indent="0">
              <a:buNone/>
            </a:pPr>
            <a:endParaRPr lang="en-GB" sz="13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000" dirty="0" err="1"/>
              <a:t>Hypersomnolentie</a:t>
            </a:r>
            <a:r>
              <a:rPr lang="en-GB" sz="2000" dirty="0"/>
              <a:t> 	22% </a:t>
            </a:r>
          </a:p>
          <a:p>
            <a:pPr marL="0" indent="0">
              <a:buNone/>
            </a:pPr>
            <a:r>
              <a:rPr lang="en-GB" sz="13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sz="1300" dirty="0" err="1">
                <a:solidFill>
                  <a:schemeClr val="bg1">
                    <a:lumMod val="50000"/>
                  </a:schemeClr>
                </a:solidFill>
              </a:rPr>
              <a:t>Duss</a:t>
            </a:r>
            <a:r>
              <a:rPr lang="en-GB" sz="1300" dirty="0">
                <a:solidFill>
                  <a:schemeClr val="bg1">
                    <a:lumMod val="50000"/>
                  </a:schemeClr>
                </a:solidFill>
              </a:rPr>
              <a:t> et al., 2018)</a:t>
            </a:r>
          </a:p>
          <a:p>
            <a:pPr marL="0" indent="0">
              <a:buNone/>
            </a:pPr>
            <a:endParaRPr lang="nl-NL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Overige slaapstoornissen na CVA</a:t>
            </a:r>
            <a:br>
              <a:rPr lang="nl-NL" dirty="0">
                <a:latin typeface="Arial" charset="0"/>
                <a:ea typeface="ＭＳ Ｐゴシック" pitchFamily="-110" charset="-128"/>
              </a:rPr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75EA37-55BF-002E-8E14-9CF0D1307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968" y="1779663"/>
            <a:ext cx="316132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8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8306" y="1347614"/>
            <a:ext cx="4674802" cy="2848594"/>
          </a:xfrm>
        </p:spPr>
        <p:txBody>
          <a:bodyPr>
            <a:normAutofit fontScale="85000" lnSpcReduction="10000"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Stemming, </a:t>
            </a:r>
            <a:r>
              <a:rPr lang="en-GB" sz="2000" dirty="0" err="1">
                <a:sym typeface="Wingdings" panose="05000000000000000000" pitchFamily="2" charset="2"/>
              </a:rPr>
              <a:t>sociaal</a:t>
            </a:r>
            <a:r>
              <a:rPr lang="en-GB" sz="2000" dirty="0">
                <a:sym typeface="Wingdings" panose="05000000000000000000" pitchFamily="2" charset="2"/>
              </a:rPr>
              <a:t>, </a:t>
            </a:r>
            <a:r>
              <a:rPr lang="en-GB" sz="2000" dirty="0" err="1">
                <a:sym typeface="Wingdings" panose="05000000000000000000" pitchFamily="2" charset="2"/>
              </a:rPr>
              <a:t>werk</a:t>
            </a:r>
            <a:r>
              <a:rPr lang="en-GB" sz="2000" dirty="0">
                <a:sym typeface="Wingdings" panose="05000000000000000000" pitchFamily="2" charset="2"/>
              </a:rPr>
              <a:t>, </a:t>
            </a:r>
            <a:r>
              <a:rPr lang="en-GB" sz="2000" dirty="0" err="1">
                <a:sym typeface="Wingdings" panose="05000000000000000000" pitchFamily="2" charset="2"/>
              </a:rPr>
              <a:t>fysiek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Morin &amp;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Benca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2017)</a:t>
            </a:r>
          </a:p>
          <a:p>
            <a:pPr marL="0" indent="0">
              <a:buNone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000" dirty="0" err="1">
                <a:sym typeface="Wingdings" panose="05000000000000000000" pitchFamily="2" charset="2"/>
              </a:rPr>
              <a:t>Verergering</a:t>
            </a:r>
            <a:r>
              <a:rPr lang="en-GB" sz="2000" dirty="0">
                <a:sym typeface="Wingdings" panose="05000000000000000000" pitchFamily="2" charset="2"/>
              </a:rPr>
              <a:t> (</a:t>
            </a:r>
            <a:r>
              <a:rPr lang="en-GB" sz="2000" dirty="0" err="1">
                <a:sym typeface="Wingdings" panose="05000000000000000000" pitchFamily="2" charset="2"/>
              </a:rPr>
              <a:t>overige</a:t>
            </a:r>
            <a:r>
              <a:rPr lang="en-GB" sz="2000" dirty="0">
                <a:sym typeface="Wingdings" panose="05000000000000000000" pitchFamily="2" charset="2"/>
              </a:rPr>
              <a:t>) NAH </a:t>
            </a:r>
            <a:r>
              <a:rPr lang="en-GB" sz="2000" dirty="0" err="1">
                <a:sym typeface="Wingdings" panose="05000000000000000000" pitchFamily="2" charset="2"/>
              </a:rPr>
              <a:t>problematiek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Ouellet &amp; Morin, 2007, 2004;Leppavuori et al., 2002)</a:t>
            </a:r>
          </a:p>
          <a:p>
            <a:pPr marL="0" indent="0">
              <a:buNone/>
            </a:pPr>
            <a:endParaRPr lang="en-GB" sz="1400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en-GB" sz="2000" dirty="0" err="1">
                <a:sym typeface="Wingdings" panose="05000000000000000000" pitchFamily="2" charset="2"/>
              </a:rPr>
              <a:t>Verhoogde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kans</a:t>
            </a:r>
            <a:r>
              <a:rPr lang="en-GB" sz="2000" dirty="0">
                <a:sym typeface="Wingdings" panose="05000000000000000000" pitchFamily="2" charset="2"/>
              </a:rPr>
              <a:t> op </a:t>
            </a:r>
            <a:r>
              <a:rPr lang="en-GB" sz="2000" dirty="0" err="1">
                <a:sym typeface="Wingdings" panose="05000000000000000000" pitchFamily="2" charset="2"/>
              </a:rPr>
              <a:t>nieuw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letsel</a:t>
            </a:r>
            <a:r>
              <a:rPr lang="en-GB" sz="2000" dirty="0">
                <a:sym typeface="Wingdings" panose="05000000000000000000" pitchFamily="2" charset="2"/>
              </a:rPr>
              <a:t> en </a:t>
            </a:r>
            <a:r>
              <a:rPr lang="en-GB" sz="2000" dirty="0" err="1">
                <a:sym typeface="Wingdings" panose="05000000000000000000" pitchFamily="2" charset="2"/>
              </a:rPr>
              <a:t>verstoord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neurologisch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herstelproces</a:t>
            </a:r>
            <a:endParaRPr lang="en-GB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Duss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et al., 2016). </a:t>
            </a: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5D99D1-2CB0-476E-A0CB-DACC3B07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529027"/>
            <a:ext cx="6018758" cy="1014413"/>
          </a:xfrm>
        </p:spPr>
        <p:txBody>
          <a:bodyPr/>
          <a:lstStyle/>
          <a:p>
            <a:r>
              <a:rPr lang="nl-NL" dirty="0"/>
              <a:t>Gevolgen slaapproblemen</a:t>
            </a:r>
            <a:br>
              <a:rPr lang="nl-NL" dirty="0">
                <a:latin typeface="Arial" charset="0"/>
                <a:ea typeface="ＭＳ Ｐゴシック" pitchFamily="-110" charset="-128"/>
              </a:rPr>
            </a:br>
            <a:endParaRPr lang="nl-NL" dirty="0"/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489A5C55-5703-C192-5D29-CF56217A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2226" y="2253129"/>
            <a:ext cx="1121643" cy="6372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ECF61B-91A0-36E8-81E8-9D9E85674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158" y="3248325"/>
            <a:ext cx="1123781" cy="614829"/>
          </a:xfrm>
          <a:prstGeom prst="rect">
            <a:avLst/>
          </a:prstGeom>
        </p:spPr>
      </p:pic>
      <p:pic>
        <p:nvPicPr>
          <p:cNvPr id="8" name="Picture 4" descr="6 signalen dat je teveel werkt - Jobat.be">
            <a:extLst>
              <a:ext uri="{FF2B5EF4-FFF2-40B4-BE49-F238E27FC236}">
                <a16:creationId xmlns:a16="http://schemas.microsoft.com/office/drawing/2014/main" id="{77AE97ED-49C7-9FBB-817E-F6C63DD2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96" y="1364841"/>
            <a:ext cx="1121643" cy="5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85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8680" y="453107"/>
            <a:ext cx="6090766" cy="760810"/>
          </a:xfrm>
        </p:spPr>
        <p:txBody>
          <a:bodyPr/>
          <a:lstStyle/>
          <a:p>
            <a:r>
              <a:rPr lang="nl-NL" dirty="0">
                <a:latin typeface="Arial" charset="0"/>
                <a:ea typeface="ＭＳ Ｐゴシック" pitchFamily="-110" charset="-128"/>
              </a:rPr>
              <a:t>Slaapproblemen na hersenletsel</a:t>
            </a: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FC20792-C52D-CA5D-A6A1-299D9549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744" y="1787093"/>
            <a:ext cx="4207447" cy="156931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Wat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zijn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problemen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r>
              <a:rPr lang="en-US" sz="2000" b="1" dirty="0"/>
              <a:t>Hoe </a:t>
            </a:r>
            <a:r>
              <a:rPr lang="en-US" sz="2000" b="1" dirty="0" err="1"/>
              <a:t>herken</a:t>
            </a:r>
            <a:r>
              <a:rPr lang="en-US" sz="2000" b="1" dirty="0"/>
              <a:t> je het?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Wat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helpt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om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beter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te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slapen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 tools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1" name="Afbeelding 10" descr="Afbeeldingsresultaat voor sleepy brain">
            <a:hlinkClick r:id="rId3"/>
            <a:extLst>
              <a:ext uri="{FF2B5EF4-FFF2-40B4-BE49-F238E27FC236}">
                <a16:creationId xmlns:a16="http://schemas.microsoft.com/office/drawing/2014/main" id="{0D9BD1FA-E0C5-0DE4-945B-AAEA327FF3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1" y="1787093"/>
            <a:ext cx="1954866" cy="1569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1088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jabloon Heliomare presentati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782C34F100704B9A1D8A2F31DE9639" ma:contentTypeVersion="19" ma:contentTypeDescription="Een nieuw document maken." ma:contentTypeScope="" ma:versionID="de4b573b3ea84df76886c8bb64037635">
  <xsd:schema xmlns:xsd="http://www.w3.org/2001/XMLSchema" xmlns:xs="http://www.w3.org/2001/XMLSchema" xmlns:p="http://schemas.microsoft.com/office/2006/metadata/properties" xmlns:ns2="7a2e3e0e-09d5-40f1-9d16-6b9c1327b3e3" xmlns:ns3="a1b7ddf0-4e91-4e4f-b163-9986de71baa4" targetNamespace="http://schemas.microsoft.com/office/2006/metadata/properties" ma:root="true" ma:fieldsID="fa4490453e1e5d4f8bb08090a19c0734" ns2:_="" ns3:_="">
    <xsd:import namespace="7a2e3e0e-09d5-40f1-9d16-6b9c1327b3e3"/>
    <xsd:import namespace="a1b7ddf0-4e91-4e4f-b163-9986de71b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Opmerk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e3e0e-09d5-40f1-9d16-6b9c1327b3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3b9e810-7fac-4666-bee3-b322c0ef8741}" ma:internalName="TaxCatchAll" ma:showField="CatchAllData" ma:web="7a2e3e0e-09d5-40f1-9d16-6b9c1327b3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7ddf0-4e91-4e4f-b163-9986de71b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Opmerking" ma:index="21" nillable="true" ma:displayName="Opmerking" ma:format="Dropdown" ma:internalName="Opmerking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fb3d183f-491b-4d9a-9bc8-fbfe0f00ea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pmerking xmlns="a1b7ddf0-4e91-4e4f-b163-9986de71baa4" xsi:nil="true"/>
    <lcf76f155ced4ddcb4097134ff3c332f xmlns="a1b7ddf0-4e91-4e4f-b163-9986de71baa4">
      <Terms xmlns="http://schemas.microsoft.com/office/infopath/2007/PartnerControls"/>
    </lcf76f155ced4ddcb4097134ff3c332f>
    <TaxCatchAll xmlns="7a2e3e0e-09d5-40f1-9d16-6b9c1327b3e3" xsi:nil="true"/>
  </documentManagement>
</p:properties>
</file>

<file path=customXml/itemProps1.xml><?xml version="1.0" encoding="utf-8"?>
<ds:datastoreItem xmlns:ds="http://schemas.openxmlformats.org/officeDocument/2006/customXml" ds:itemID="{B277637B-A390-43A7-A882-6056C95032CB}"/>
</file>

<file path=customXml/itemProps2.xml><?xml version="1.0" encoding="utf-8"?>
<ds:datastoreItem xmlns:ds="http://schemas.openxmlformats.org/officeDocument/2006/customXml" ds:itemID="{84645334-750B-4A13-82C4-E13AAF133CF2}"/>
</file>

<file path=customXml/itemProps3.xml><?xml version="1.0" encoding="utf-8"?>
<ds:datastoreItem xmlns:ds="http://schemas.openxmlformats.org/officeDocument/2006/customXml" ds:itemID="{DECD02CA-21E8-40A8-B84A-97D7AADE6D1B}"/>
</file>

<file path=docProps/app.xml><?xml version="1.0" encoding="utf-8"?>
<Properties xmlns="http://schemas.openxmlformats.org/officeDocument/2006/extended-properties" xmlns:vt="http://schemas.openxmlformats.org/officeDocument/2006/docPropsVTypes">
  <Template>Sjabloon Heliomare presentatie</Template>
  <TotalTime>5859</TotalTime>
  <Words>845</Words>
  <Application>Microsoft Office PowerPoint</Application>
  <PresentationFormat>Aangepast</PresentationFormat>
  <Paragraphs>205</Paragraphs>
  <Slides>30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5" baseType="lpstr">
      <vt:lpstr>Arial</vt:lpstr>
      <vt:lpstr>Calibri</vt:lpstr>
      <vt:lpstr>Verdana</vt:lpstr>
      <vt:lpstr>Wingdings</vt:lpstr>
      <vt:lpstr>Sjabloon Heliomare presentatie</vt:lpstr>
      <vt:lpstr>Slaapproblemen na hersenletsel</vt:lpstr>
      <vt:lpstr>Slaapproblemen na hersenletsel</vt:lpstr>
      <vt:lpstr>Uit de praktijk…</vt:lpstr>
      <vt:lpstr>Slapeloosheid na hersenletsel </vt:lpstr>
      <vt:lpstr>DSM- 5 criteria insomnie </vt:lpstr>
      <vt:lpstr>Insomnie vaker na hersenletsel </vt:lpstr>
      <vt:lpstr>Overige slaapstoornissen na CVA </vt:lpstr>
      <vt:lpstr>Gevolgen slaapproblemen </vt:lpstr>
      <vt:lpstr>Slaapproblemen na hersenletsel</vt:lpstr>
      <vt:lpstr>Vragen </vt:lpstr>
      <vt:lpstr>Verkeerde verwachtingen behandelaars </vt:lpstr>
      <vt:lpstr>Verwachtingen patiënten </vt:lpstr>
      <vt:lpstr>Hoe slaapproblemen herkennen?</vt:lpstr>
      <vt:lpstr>Screening op slaapstoornis</vt:lpstr>
      <vt:lpstr>Slaapproblemen na hersenletsel</vt:lpstr>
      <vt:lpstr>Behandeling slaapapneu</vt:lpstr>
      <vt:lpstr>Behandeling insomnie</vt:lpstr>
      <vt:lpstr>Cognitieve gedragstherapie bij insomnie (CGT-I)</vt:lpstr>
      <vt:lpstr>Blended eHealth interventie</vt:lpstr>
      <vt:lpstr>Slaapdagboek app</vt:lpstr>
      <vt:lpstr>Conclusie promotieonderzoek</vt:lpstr>
      <vt:lpstr>Slaapproblemen na hersenletsel</vt:lpstr>
      <vt:lpstr>Tool 1: Slaaphygiëne</vt:lpstr>
      <vt:lpstr>Tool 2: slaapcheck</vt:lpstr>
      <vt:lpstr>Tool 3: Slaapdagboek</vt:lpstr>
      <vt:lpstr>Bespreken slaapdagboek</vt:lpstr>
      <vt:lpstr>Tool 4: Gedragsmatige aanpak</vt:lpstr>
      <vt:lpstr>Tool 5: Slaapcognities aanpakken</vt:lpstr>
      <vt:lpstr>Verwijzen</vt:lpstr>
      <vt:lpstr>Dank</vt:lpstr>
    </vt:vector>
  </TitlesOfParts>
  <Company>Heliomare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Heliomare</dc:title>
  <dc:creator>kosir</dc:creator>
  <cp:lastModifiedBy>Marthe Ford</cp:lastModifiedBy>
  <cp:revision>521</cp:revision>
  <cp:lastPrinted>2021-05-11T13:43:03Z</cp:lastPrinted>
  <dcterms:created xsi:type="dcterms:W3CDTF">2014-10-06T09:01:46Z</dcterms:created>
  <dcterms:modified xsi:type="dcterms:W3CDTF">2023-03-15T06:44:58Z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0x01010098782C34F100704B9A1D8A2F31DE9639</vt:lpwstr>
  </property>
</Properties>
</file>